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96" r:id="rId2"/>
    <p:sldMasterId id="2147483777" r:id="rId3"/>
  </p:sldMasterIdLst>
  <p:notesMasterIdLst>
    <p:notesMasterId r:id="rId11"/>
  </p:notesMasterIdLst>
  <p:handoutMasterIdLst>
    <p:handoutMasterId r:id="rId12"/>
  </p:handoutMasterIdLst>
  <p:sldIdLst>
    <p:sldId id="256" r:id="rId4"/>
    <p:sldId id="348" r:id="rId5"/>
    <p:sldId id="362" r:id="rId6"/>
    <p:sldId id="363" r:id="rId7"/>
    <p:sldId id="365" r:id="rId8"/>
    <p:sldId id="368" r:id="rId9"/>
    <p:sldId id="369" r:id="rId10"/>
  </p:sldIdLst>
  <p:sldSz cx="9144000" cy="6858000" type="screen4x3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3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86C0"/>
    <a:srgbClr val="80A820"/>
    <a:srgbClr val="A3CA57"/>
    <a:srgbClr val="E75615"/>
    <a:srgbClr val="E83551"/>
    <a:srgbClr val="C04743"/>
    <a:srgbClr val="4A87C0"/>
    <a:srgbClr val="A6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013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401606-088E-2C48-8668-106A3EE1BC4F}" type="datetimeFigureOut">
              <a:rPr lang="en-GB"/>
              <a:pPr>
                <a:defRPr/>
              </a:pPr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F88ED5-7713-404E-B961-8D1C4A5E1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6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2313" y="515938"/>
            <a:ext cx="33972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92188" y="3228975"/>
            <a:ext cx="7937500" cy="305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4305300" cy="338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616575" y="0"/>
            <a:ext cx="4305300" cy="338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6457950"/>
            <a:ext cx="4305300" cy="338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616575" y="6457950"/>
            <a:ext cx="4303713" cy="338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7B74A30-860E-844D-96A7-FACABF3ED5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78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1A1BF-6475-9141-91C3-0633E731C16C}" type="slidenum">
              <a:rPr lang="en-GB" sz="1400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5616575" y="6457950"/>
            <a:ext cx="4305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3000"/>
              </a:lnSpc>
              <a:buSzPct val="100000"/>
            </a:pPr>
            <a:fld id="{940B8E8C-3F3A-C94A-BC85-AC51DD04EB9A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algn="r" eaLnBrk="1" hangingPunct="1">
                <a:lnSpc>
                  <a:spcPct val="93000"/>
                </a:lnSpc>
                <a:buSzPct val="100000"/>
              </a:pPr>
              <a:t>1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5938"/>
            <a:ext cx="3398837" cy="2547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0675" cy="3055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D0CD5-CAFB-6B4D-BEB1-463D0B3F5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5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AA0B-DE66-4440-AA16-8D0FA1B7F7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82700" y="1593850"/>
            <a:ext cx="3748088" cy="45227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5263" y="1593850"/>
            <a:ext cx="11095037" cy="45227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88DB-AC3F-1B40-93B9-B81733974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5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F5DA-1799-F447-823A-C2BC5A5EA7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6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5D50-598D-1D4E-A0C9-69F5EE45E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4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5219-A0AA-7A40-A861-AF2EF09F10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6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FC2F-CAE0-5C44-85AB-6D38BDD0E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8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FF6ED-1819-F840-A1C2-59EC7D0AB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9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29F9-CA1E-1948-BA64-C7724D804E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3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81CF-0C04-1B48-A2EA-F47787808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63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F3C0-B6BD-F040-B9F1-12EBDE70B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0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180C-2827-714A-8392-791611944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7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0A9B-CE93-7048-A55E-0616173D1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92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3D84-B0F8-204A-99CA-C5355A7EB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65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47C4-E476-4A4F-A23C-1449A42C1C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26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A676-3ED4-A54F-AFE5-79AA4BFCBA6A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2C85-B671-9248-9EBD-500CC5972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5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38868-878D-FF40-AF3E-DC43D499AF9A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7EEE-F8FB-8147-9022-5A5897685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27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6D9C-B802-734A-A76C-D612E111CAC5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610F-8D16-F54F-98DD-FDF9BFE0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5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0A13-E0F8-504D-B59F-905B88644F8A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B1729-8031-E843-B769-39DA61E1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5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364A1-F691-5446-A176-ECD2C189C41E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77C7-75CE-6648-9568-21F988C58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50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486B-795B-014F-97B4-4001F18F7F90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799CB-7E5E-5046-8874-9554101F4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557D-0B6A-0E45-9542-A00BB1CB3B6B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8C5B4-0EA1-9E4E-B06B-845FE2744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87E54-78F9-F148-82B9-5166E6AFC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08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055E-6CAA-A840-97C7-4C4D8AF3A339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1965-394A-7443-A499-E22203C2B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39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6446E-09AC-1F49-9E5E-8C401C1537D4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9403-8A17-B94E-B8AB-1F434A456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4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19D9-5ECF-3845-AA45-6CD3463F1387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6F3C-EC72-E24E-90A6-02997DA1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4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6577-1E14-F04F-AF2F-A5211DE2BD52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899A-71C3-EE4E-8F6E-55F9A96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04363" y="159385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93775" y="159385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2D32-43B8-CC4F-A395-A76321524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5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70BC-8AD8-8447-A10A-9CB796954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3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9556E-70C2-8746-8A5E-04A843388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9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F23D-258B-6943-9BE9-CC05649CD5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9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E342-22B2-934F-A7C1-FD35D0A24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7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7A31-64BA-5047-8091-9115239C5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7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rton_Arboretum_woodland-Dustin-M-Ramse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" b="5270"/>
          <a:stretch>
            <a:fillRect/>
          </a:stretch>
        </p:blipFill>
        <p:spPr bwMode="auto">
          <a:xfrm>
            <a:off x="0" y="771525"/>
            <a:ext cx="9144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ChangeArrowheads="1"/>
          </p:cNvSpPr>
          <p:nvPr userDrawn="1"/>
        </p:nvSpPr>
        <p:spPr bwMode="auto">
          <a:xfrm>
            <a:off x="-1116013" y="765175"/>
            <a:ext cx="11304588" cy="5327650"/>
          </a:xfrm>
          <a:prstGeom prst="rect">
            <a:avLst/>
          </a:prstGeom>
          <a:solidFill>
            <a:srgbClr val="A3CA57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cs typeface="Arial Unicode MS" charset="0"/>
            </a:endParaRPr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4363" y="159385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BB74F301-0299-0347-96DF-927601DAB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AutoShape 5"/>
          <p:cNvSpPr>
            <a:spLocks noChangeArrowheads="1"/>
          </p:cNvSpPr>
          <p:nvPr/>
        </p:nvSpPr>
        <p:spPr bwMode="auto">
          <a:xfrm>
            <a:off x="2447925" y="1871663"/>
            <a:ext cx="4319588" cy="3168650"/>
          </a:xfrm>
          <a:prstGeom prst="roundRect">
            <a:avLst>
              <a:gd name="adj" fmla="val 56"/>
            </a:avLst>
          </a:prstGeom>
          <a:solidFill>
            <a:srgbClr val="FFFFFF"/>
          </a:solidFill>
          <a:ln w="9360" cap="sq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cs typeface="Arial Unicode MS" charset="0"/>
            </a:endParaRPr>
          </a:p>
        </p:txBody>
      </p:sp>
      <p:sp>
        <p:nvSpPr>
          <p:cNvPr id="103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35263" y="2166938"/>
            <a:ext cx="36687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txStyles>
    <p:titleStyle>
      <a:lvl1pPr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80A82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80A820"/>
          </a:solidFill>
          <a:latin typeface="Monserrat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80A820"/>
          </a:solidFill>
          <a:latin typeface="Monserrat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80A820"/>
          </a:solidFill>
          <a:latin typeface="Monserrat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80A820"/>
          </a:solidFill>
          <a:latin typeface="Monserrat" charset="0"/>
          <a:ea typeface="ＭＳ Ｐゴシック" charset="0"/>
          <a:cs typeface="Arial Unicode MS" charset="0"/>
        </a:defRPr>
      </a:lvl5pPr>
      <a:lvl6pPr marL="25146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D588D8"/>
          </a:solidFill>
          <a:latin typeface="Monserrat" charset="0"/>
          <a:ea typeface="Arial Unicode MS" charset="0"/>
          <a:cs typeface="Arial Unicode MS" charset="0"/>
        </a:defRPr>
      </a:lvl6pPr>
      <a:lvl7pPr marL="29718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D588D8"/>
          </a:solidFill>
          <a:latin typeface="Monserrat" charset="0"/>
          <a:ea typeface="Arial Unicode MS" charset="0"/>
          <a:cs typeface="Arial Unicode MS" charset="0"/>
        </a:defRPr>
      </a:lvl7pPr>
      <a:lvl8pPr marL="34290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D588D8"/>
          </a:solidFill>
          <a:latin typeface="Monserrat" charset="0"/>
          <a:ea typeface="Arial Unicode MS" charset="0"/>
          <a:cs typeface="Arial Unicode MS" charset="0"/>
        </a:defRPr>
      </a:lvl8pPr>
      <a:lvl9pPr marL="38862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D588D8"/>
          </a:solidFill>
          <a:latin typeface="Monserrat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666666"/>
          </a:solidFill>
          <a:latin typeface="+mj-lt"/>
          <a:ea typeface="ＭＳ Ｐゴシック" charset="-128"/>
          <a:cs typeface="Arial Unicode M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666666"/>
          </a:solidFill>
          <a:latin typeface="+mj-lt"/>
          <a:ea typeface="ＭＳ Ｐゴシック" charset="-128"/>
          <a:cs typeface="Arial Unicode M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666666"/>
          </a:solidFill>
          <a:latin typeface="+mj-lt"/>
          <a:ea typeface="ＭＳ Ｐゴシック" charset="-128"/>
          <a:cs typeface="Arial Unicode M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666666"/>
          </a:solidFill>
          <a:latin typeface="+mj-lt"/>
          <a:ea typeface="ＭＳ Ｐゴシック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666666"/>
          </a:solidFill>
          <a:latin typeface="+mj-lt"/>
          <a:ea typeface="ＭＳ Ｐゴシック" charset="-128"/>
          <a:cs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666666"/>
          </a:solidFill>
          <a:latin typeface="+mj-lt"/>
          <a:ea typeface="ＭＳ Ｐゴシック" charset="-128"/>
          <a:cs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666666"/>
          </a:solidFill>
          <a:latin typeface="+mj-lt"/>
          <a:ea typeface="ＭＳ Ｐゴシック" charset="-128"/>
          <a:cs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666666"/>
          </a:solidFill>
          <a:latin typeface="+mj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8496300" y="6245225"/>
            <a:ext cx="503238" cy="450850"/>
          </a:xfrm>
          <a:prstGeom prst="roundRect">
            <a:avLst>
              <a:gd name="adj" fmla="val 352"/>
            </a:avLst>
          </a:prstGeom>
          <a:solidFill>
            <a:srgbClr val="A3CA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cs typeface="Arial Unicode MS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375400" y="6246813"/>
            <a:ext cx="212883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5B48619D-87E5-1D4D-B865-54C40602A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72450" y="6276975"/>
            <a:ext cx="112712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2E4E9212-63C8-2645-A278-17ADCE04797A}" type="slidenum">
              <a:rPr lang="en-GB" sz="1500" smtClean="0">
                <a:solidFill>
                  <a:srgbClr val="FFFFFF"/>
                </a:solidFill>
                <a:cs typeface="Arial Unicode MS" charset="0"/>
              </a:rPr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en-GB" sz="1500">
              <a:solidFill>
                <a:srgbClr val="FFFFFF"/>
              </a:solidFill>
              <a:cs typeface="Arial Unicode MS" charset="0"/>
            </a:endParaRPr>
          </a:p>
        </p:txBody>
      </p:sp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41313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idx="2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375400" y="6246813"/>
            <a:ext cx="212883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25A7CD9-0AE6-734C-A0E9-3FDB7529FE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5607" name="TextBox 1"/>
          <p:cNvSpPr txBox="1">
            <a:spLocks noChangeArrowheads="1"/>
          </p:cNvSpPr>
          <p:nvPr userDrawn="1"/>
        </p:nvSpPr>
        <p:spPr bwMode="auto">
          <a:xfrm>
            <a:off x="7667625" y="6581775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000000"/>
                </a:solidFill>
              </a:rPr>
              <a:t>MSc TDTI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771775" y="2276475"/>
            <a:ext cx="3816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SzPct val="100000"/>
            </a:pPr>
            <a:endParaRPr lang="en-GB" sz="1800" b="1" dirty="0">
              <a:solidFill>
                <a:srgbClr val="80A820"/>
              </a:solidFill>
              <a:cs typeface="Arial" charset="0"/>
            </a:endParaRPr>
          </a:p>
          <a:p>
            <a:pPr algn="ctr" eaLnBrk="1" hangingPunct="1">
              <a:lnSpc>
                <a:spcPct val="93000"/>
              </a:lnSpc>
              <a:spcAft>
                <a:spcPts val="1425"/>
              </a:spcAft>
              <a:buSzPct val="100000"/>
            </a:pPr>
            <a:endParaRPr lang="en-GB" sz="1800" dirty="0">
              <a:solidFill>
                <a:srgbClr val="80A820"/>
              </a:solidFill>
              <a:cs typeface="Arial" charset="0"/>
            </a:endParaRPr>
          </a:p>
          <a:p>
            <a:pPr algn="ctr" eaLnBrk="1" hangingPunct="1">
              <a:lnSpc>
                <a:spcPct val="93000"/>
              </a:lnSpc>
              <a:spcAft>
                <a:spcPts val="1425"/>
              </a:spcAft>
              <a:buSzPct val="100000"/>
            </a:pPr>
            <a:r>
              <a:rPr lang="en-GB" sz="2000" dirty="0">
                <a:solidFill>
                  <a:srgbClr val="80A820"/>
                </a:solidFill>
                <a:cs typeface="Arial" charset="0"/>
              </a:rPr>
              <a:t>MSc Textile Design, Technology and Innovation</a:t>
            </a:r>
          </a:p>
          <a:p>
            <a:pPr algn="ctr" eaLnBrk="1" hangingPunct="1">
              <a:lnSpc>
                <a:spcPct val="93000"/>
              </a:lnSpc>
              <a:spcAft>
                <a:spcPts val="1425"/>
              </a:spcAft>
              <a:buSzPct val="100000"/>
            </a:pPr>
            <a:r>
              <a:rPr lang="en-GB" sz="2000" dirty="0">
                <a:solidFill>
                  <a:srgbClr val="80A820"/>
                </a:solidFill>
                <a:cs typeface="Arial" charset="0"/>
              </a:rPr>
              <a:t>Sustainability impact</a:t>
            </a:r>
          </a:p>
          <a:p>
            <a:pPr algn="ctr" eaLnBrk="1" hangingPunct="1">
              <a:lnSpc>
                <a:spcPct val="93000"/>
              </a:lnSpc>
              <a:spcAft>
                <a:spcPts val="1425"/>
              </a:spcAft>
              <a:buSzPct val="100000"/>
            </a:pPr>
            <a:r>
              <a:rPr lang="en-GB" sz="2000" dirty="0">
                <a:solidFill>
                  <a:srgbClr val="80A820"/>
                </a:solidFill>
                <a:cs typeface="Arial" charset="0"/>
              </a:rPr>
              <a:t>Dr Angela Davies </a:t>
            </a:r>
          </a:p>
          <a:p>
            <a:pPr algn="ctr" eaLnBrk="1" hangingPunct="1">
              <a:buSzPct val="100000"/>
            </a:pPr>
            <a:endParaRPr lang="en-GB" sz="2000" dirty="0">
              <a:solidFill>
                <a:srgbClr val="80A82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5543550" cy="4979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Our course brings together technology, design and product development into a diverse learning environment, bridging the gap between specific design and technical understanding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focus for our students is to gain knowledge across a number of areas including garment and product technology, intimate apparel, performance and sportswear, textile technology and innovation, material chemistry, fabric construction, and sustainable and ethical practices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Sustainability is embedded within the entire course however more prominent in our core modules and theme is followed through to FMP’s and post DMU into careers/ </a:t>
            </a:r>
            <a:r>
              <a:rPr lang="en-US" sz="1800"/>
              <a:t>PhD studies</a:t>
            </a:r>
            <a:endParaRPr lang="en-US" sz="1800" dirty="0"/>
          </a:p>
          <a:p>
            <a:pPr>
              <a:buFont typeface="Wingdings" charset="2"/>
              <a:buChar char="ü"/>
            </a:pPr>
            <a:endParaRPr lang="en-GB" sz="1800" dirty="0"/>
          </a:p>
          <a:p>
            <a:pPr eaLnBrk="1" hangingPunct="1">
              <a:buFont typeface="Wingdings" charset="2"/>
              <a:buChar char="ü"/>
            </a:pPr>
            <a:endParaRPr lang="en-GB" sz="2000" dirty="0"/>
          </a:p>
          <a:p>
            <a:pPr lvl="1" eaLnBrk="1" hangingPunct="1">
              <a:buFont typeface="Wingdings" charset="2"/>
              <a:buChar char="ü"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467544" y="33302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200" b="1" dirty="0">
                <a:solidFill>
                  <a:srgbClr val="333333"/>
                </a:solidFill>
                <a:latin typeface="Montserrat" charset="0"/>
                <a:cs typeface="Arial Unicode MS" charset="0"/>
              </a:rPr>
              <a:t>Our course 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836613"/>
            <a:ext cx="2873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98493" y="908721"/>
            <a:ext cx="5397643" cy="5123780"/>
          </a:xfrm>
        </p:spPr>
        <p:txBody>
          <a:bodyPr/>
          <a:lstStyle/>
          <a:p>
            <a:pPr marL="0" indent="0" eaLnBrk="1" fontAlgn="t" hangingPunct="1">
              <a:buNone/>
            </a:pPr>
            <a:r>
              <a:rPr lang="en-US" sz="1800" dirty="0"/>
              <a:t>The module is all about technologies used within and by the fashion and textile industries</a:t>
            </a:r>
          </a:p>
          <a:p>
            <a:pPr eaLnBrk="1" fontAlgn="t" hangingPunct="1"/>
            <a:r>
              <a:rPr lang="en-US" sz="1800" dirty="0"/>
              <a:t>New </a:t>
            </a:r>
            <a:r>
              <a:rPr lang="en-US" sz="1800" dirty="0" err="1"/>
              <a:t>fibre</a:t>
            </a:r>
            <a:r>
              <a:rPr lang="en-US" sz="1800" dirty="0"/>
              <a:t> developments </a:t>
            </a:r>
          </a:p>
          <a:p>
            <a:pPr eaLnBrk="1" fontAlgn="t" hangingPunct="1"/>
            <a:r>
              <a:rPr lang="en-US" sz="1800" dirty="0"/>
              <a:t>Construction- knitting and weaving</a:t>
            </a:r>
          </a:p>
          <a:p>
            <a:pPr eaLnBrk="1" fontAlgn="t" hangingPunct="1"/>
            <a:r>
              <a:rPr lang="en-US" sz="1800" dirty="0" err="1"/>
              <a:t>Colouration</a:t>
            </a:r>
            <a:r>
              <a:rPr lang="en-US" sz="1800" dirty="0"/>
              <a:t> and finishing</a:t>
            </a:r>
          </a:p>
          <a:p>
            <a:pPr eaLnBrk="1" fontAlgn="t" hangingPunct="1"/>
            <a:r>
              <a:rPr lang="en-US" sz="1800" dirty="0"/>
              <a:t>Emerging technologies such as laser cutting and 3D printing to wearable electronics.</a:t>
            </a:r>
          </a:p>
          <a:p>
            <a:pPr marL="0" indent="0" eaLnBrk="1" fontAlgn="t" hangingPunct="1">
              <a:buNone/>
            </a:pPr>
            <a:br>
              <a:rPr lang="en-US" sz="1800" dirty="0"/>
            </a:br>
            <a:r>
              <a:rPr lang="en-US" sz="1800" dirty="0"/>
              <a:t>Introduces students to different technologies from the point of view of new innovation and sustainable practices. </a:t>
            </a:r>
            <a:endParaRPr lang="en-GB" sz="1800" dirty="0"/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323528" y="261020"/>
            <a:ext cx="864096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b="1" dirty="0">
                <a:solidFill>
                  <a:srgbClr val="333333"/>
                </a:solidFill>
                <a:latin typeface="Montserrat" charset="0"/>
                <a:cs typeface="Arial Unicode MS" charset="0"/>
              </a:rPr>
              <a:t>MTDI5002 Key Textile Technologies</a:t>
            </a:r>
          </a:p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200" b="1" dirty="0">
              <a:solidFill>
                <a:srgbClr val="333333"/>
              </a:solidFill>
              <a:latin typeface="Montserrat" charset="0"/>
              <a:cs typeface="Arial Unicode MS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6D6EA-CDFB-EA4B-8930-A1973E3B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08920"/>
            <a:ext cx="2661341" cy="3772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66E94-B0CB-3D45-A852-E4ED8190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141" y="764704"/>
            <a:ext cx="227136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12968"/>
          <a:stretch>
            <a:fillRect/>
          </a:stretch>
        </p:blipFill>
        <p:spPr bwMode="auto">
          <a:xfrm>
            <a:off x="323528" y="3455713"/>
            <a:ext cx="5787681" cy="34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253655" y="817548"/>
            <a:ext cx="6478586" cy="4979764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/>
              <a:t>Designed to introduce the complex issues surrounding sustainability and the role of design and innovation as a driver for change.  </a:t>
            </a:r>
          </a:p>
          <a:p>
            <a:pPr eaLnBrk="1" hangingPunct="1">
              <a:defRPr/>
            </a:pPr>
            <a:r>
              <a:rPr lang="en-GB" sz="1800" dirty="0"/>
              <a:t>Students critically examine both the ethical and environmental impact of design and explore a variety of innovative materials and processes.</a:t>
            </a:r>
          </a:p>
          <a:p>
            <a:pPr eaLnBrk="1" hangingPunct="1">
              <a:defRPr/>
            </a:pPr>
            <a:r>
              <a:rPr lang="en-GB" sz="1800" dirty="0"/>
              <a:t>Environmental talks, past visits to waste management sites </a:t>
            </a:r>
          </a:p>
          <a:p>
            <a:pPr eaLnBrk="1" hangingPunct="1">
              <a:defRPr/>
            </a:pPr>
            <a:r>
              <a:rPr lang="en-GB" sz="1800" dirty="0"/>
              <a:t>Assessment –group and individual focusing on SDG’s and embedding environmental change into the supply chain</a:t>
            </a:r>
          </a:p>
          <a:p>
            <a:pPr eaLnBrk="1" hangingPunct="1">
              <a:defRPr/>
            </a:pPr>
            <a:endParaRPr lang="en-GB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467544" y="261020"/>
            <a:ext cx="835292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b="1" dirty="0">
                <a:solidFill>
                  <a:srgbClr val="333333"/>
                </a:solidFill>
                <a:latin typeface="Montserrat" charset="0"/>
                <a:cs typeface="Arial Unicode MS" charset="0"/>
              </a:rPr>
              <a:t>MTDI5001 Design, Innovation and Sustainability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985645"/>
            <a:ext cx="2411760" cy="232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145112"/>
            <a:ext cx="2635747" cy="2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4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49349" y="764704"/>
            <a:ext cx="6238875" cy="5124003"/>
          </a:xfrm>
        </p:spPr>
        <p:txBody>
          <a:bodyPr/>
          <a:lstStyle/>
          <a:p>
            <a:pPr eaLnBrk="1" fontAlgn="t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Understanding as to how material selection can influence the properties of a finished product and its fitness for purpose. We discuss materials to achieve performance but also their environmental impact. 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Focus on product performance- quality considering </a:t>
            </a:r>
            <a:r>
              <a:rPr lang="en-GB" altLang="en-US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test methods, user requirements, product longevity, and retailer expectations.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n-GB" sz="1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Previous student projects have focused on: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Sustainable DWP finishes for outdoor wear 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Use and performance of natural fibres with inherent flammability properties 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Clothing to enhance wellbeing for sports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Sustainable fibres for nightwear</a:t>
            </a:r>
            <a:endParaRPr lang="en-GB" sz="1800" dirty="0"/>
          </a:p>
          <a:p>
            <a:pPr marL="0" indent="0">
              <a:buFont typeface="Arial" charset="0"/>
              <a:buNone/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467544" y="261020"/>
            <a:ext cx="820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b="1" dirty="0">
                <a:solidFill>
                  <a:srgbClr val="333333"/>
                </a:solidFill>
                <a:latin typeface="Montserrat" charset="0"/>
                <a:cs typeface="Arial Unicode MS" charset="0"/>
              </a:rPr>
              <a:t>MTDI5003 Performance and Analysis</a:t>
            </a:r>
          </a:p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200" b="1" dirty="0">
              <a:solidFill>
                <a:srgbClr val="333333"/>
              </a:solidFill>
              <a:latin typeface="Montserrat" charset="0"/>
              <a:cs typeface="Arial Unicode MS" charset="0"/>
            </a:endParaRPr>
          </a:p>
        </p:txBody>
      </p:sp>
      <p:pic>
        <p:nvPicPr>
          <p:cNvPr id="4" name="Picture 3" descr="https://scontent-lht6-1.xx.fbcdn.net/v/t1.15752-9/33754297_10212128309059965_298609963486412800_n.jpg?_nc_cat=0&amp;oh=a7c659ee9639e0e5dc1195fed316e933&amp;oe=5B82F49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r="14212"/>
          <a:stretch/>
        </p:blipFill>
        <p:spPr bwMode="auto">
          <a:xfrm rot="16200000">
            <a:off x="6323777" y="3878498"/>
            <a:ext cx="1465450" cy="3734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s://scontent-lht6-1.xx.fbcdn.net/v/t1.15752-9/34268867_10212149229982975_6240206779481849856_n.jpg?_nc_cat=0&amp;oh=2d3726c6e0cc9ab3b6b70eda5e964ef8&amp;oe=5BB567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091680" cy="298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1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49349" y="764704"/>
            <a:ext cx="6238875" cy="6048672"/>
          </a:xfrm>
        </p:spPr>
        <p:txBody>
          <a:bodyPr/>
          <a:lstStyle/>
          <a:p>
            <a:pPr eaLnBrk="1" fontAlgn="t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5004- theory and 5005- practice</a:t>
            </a:r>
          </a:p>
          <a:p>
            <a:pPr eaLnBrk="1" fontAlgn="t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Identifying and comparing the most appropriate method of manufacture for a range of different material types and their function.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Understanding the strengths and weaknesses in types of manufacturing processes and suitability of methods for different textile products- consideration for environmental impact and ethical manufacturing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Formulating a proposal of manufacture for a selected textile product featuring innovative technologies and critical considerations for its implementation.</a:t>
            </a:r>
          </a:p>
          <a:p>
            <a:pPr>
              <a:defRPr/>
            </a:pPr>
            <a:endParaRPr lang="en-GB" sz="1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Previous student projects include;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Washable and reusable tapes rather than single use for longevity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Biodegradable sewing technology</a:t>
            </a:r>
          </a:p>
          <a:p>
            <a:pPr>
              <a:defRPr/>
            </a:pPr>
            <a:r>
              <a:rPr lang="en-GB" sz="1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Implementing new sustainable technologies and designing products for easier reuse and recycling </a:t>
            </a:r>
            <a:endParaRPr lang="en-GB" sz="1800" dirty="0"/>
          </a:p>
          <a:p>
            <a:pPr marL="0" indent="0">
              <a:buFont typeface="Arial" charset="0"/>
              <a:buNone/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4056" y="261020"/>
            <a:ext cx="7884368" cy="5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chemeClr val="tx1"/>
                </a:solidFill>
              </a:rPr>
              <a:t>MDTI5004/5005 Manufacturing Processes and Technologies</a:t>
            </a:r>
            <a:endParaRPr lang="en-GB" sz="18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200" b="1" dirty="0">
              <a:solidFill>
                <a:srgbClr val="333333"/>
              </a:solidFill>
              <a:latin typeface="Montserrat" charset="0"/>
              <a:cs typeface="Arial Unicode MS" charset="0"/>
            </a:endParaRPr>
          </a:p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200" b="1" dirty="0">
              <a:solidFill>
                <a:srgbClr val="333333"/>
              </a:solidFill>
              <a:latin typeface="Montserrat" charset="0"/>
              <a:cs typeface="Arial Unicode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"/>
          <a:stretch/>
        </p:blipFill>
        <p:spPr>
          <a:xfrm>
            <a:off x="6660232" y="799706"/>
            <a:ext cx="2312486" cy="2448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0"/>
          <a:stretch/>
        </p:blipFill>
        <p:spPr>
          <a:xfrm>
            <a:off x="6660232" y="5120185"/>
            <a:ext cx="2298368" cy="1189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78" y="3319985"/>
            <a:ext cx="2305421" cy="17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445302" cy="4979987"/>
          </a:xfrm>
        </p:spPr>
        <p:txBody>
          <a:bodyPr/>
          <a:lstStyle/>
          <a:p>
            <a:pPr marL="0" indent="0" eaLnBrk="1" fontAlgn="t" hangingPunct="1">
              <a:buNone/>
            </a:pPr>
            <a:r>
              <a:rPr lang="en-GB" sz="1800" dirty="0"/>
              <a:t>Sustainability embedded all the way through the course:</a:t>
            </a:r>
          </a:p>
          <a:p>
            <a:pPr marL="0" indent="0" eaLnBrk="1" fontAlgn="t" hangingPunct="1">
              <a:buNone/>
            </a:pPr>
            <a:endParaRPr lang="en-GB" sz="1800" dirty="0"/>
          </a:p>
          <a:p>
            <a:pPr marL="0" indent="0" eaLnBrk="1" fontAlgn="t" hangingPunct="1">
              <a:buNone/>
            </a:pPr>
            <a:r>
              <a:rPr lang="en-GB" sz="1800" dirty="0"/>
              <a:t>Final projects include</a:t>
            </a:r>
          </a:p>
          <a:p>
            <a:pPr eaLnBrk="1" fontAlgn="t" hangingPunct="1"/>
            <a:r>
              <a:rPr lang="en-GB" sz="1800" dirty="0"/>
              <a:t>Implementing biodegradable threads alongside sustainable fibres into a fashion supply chain</a:t>
            </a:r>
          </a:p>
          <a:p>
            <a:pPr eaLnBrk="1" fontAlgn="t" hangingPunct="1"/>
            <a:r>
              <a:rPr lang="en-GB" sz="1800" dirty="0"/>
              <a:t>Durable sportwear</a:t>
            </a:r>
          </a:p>
          <a:p>
            <a:pPr eaLnBrk="1" fontAlgn="t" hangingPunct="1"/>
            <a:r>
              <a:rPr lang="en-GB" sz="1800" dirty="0"/>
              <a:t>Sustainable sportswear offering compression (less elastane and synthetics use)</a:t>
            </a:r>
          </a:p>
          <a:p>
            <a:pPr eaLnBrk="1" fontAlgn="t" hangingPunct="1"/>
            <a:r>
              <a:rPr lang="en-US" sz="1800" dirty="0"/>
              <a:t>develop an enzyme </a:t>
            </a:r>
            <a:r>
              <a:rPr lang="en-US" sz="1800" dirty="0" err="1"/>
              <a:t>catalysed</a:t>
            </a:r>
            <a:r>
              <a:rPr lang="en-US" sz="1800" dirty="0"/>
              <a:t> dyeing process for protein </a:t>
            </a:r>
            <a:r>
              <a:rPr lang="en-US" sz="1800" dirty="0" err="1"/>
              <a:t>fibres</a:t>
            </a:r>
            <a:r>
              <a:rPr lang="en-US" sz="1800" dirty="0"/>
              <a:t> as an alternative to conventional coloration methods (sustainable </a:t>
            </a:r>
            <a:r>
              <a:rPr lang="en-US" sz="1800" dirty="0" err="1"/>
              <a:t>colouration</a:t>
            </a:r>
            <a:r>
              <a:rPr lang="en-US" sz="1800" dirty="0"/>
              <a:t>)</a:t>
            </a:r>
            <a:endParaRPr lang="en-GB" sz="1800" dirty="0"/>
          </a:p>
          <a:p>
            <a:pPr marL="0" indent="0" eaLnBrk="1" fontAlgn="t" hangingPunct="1">
              <a:buNone/>
            </a:pPr>
            <a:r>
              <a:rPr lang="en-GB" sz="1800" dirty="0"/>
              <a:t> </a:t>
            </a:r>
            <a:r>
              <a:rPr lang="en-US" sz="1800" dirty="0"/>
              <a:t> </a:t>
            </a:r>
            <a:endParaRPr lang="en-GB" sz="2000" dirty="0"/>
          </a:p>
          <a:p>
            <a:pPr marL="0" indent="0" eaLnBrk="1" hangingPunct="1">
              <a:buNone/>
              <a:defRPr/>
            </a:pPr>
            <a:r>
              <a:rPr lang="en-GB" sz="2000" dirty="0"/>
              <a:t>Next steps:</a:t>
            </a:r>
          </a:p>
          <a:p>
            <a:pPr eaLnBrk="1" hangingPunct="1">
              <a:defRPr/>
            </a:pPr>
            <a:r>
              <a:rPr lang="en-GB" sz="2000" dirty="0"/>
              <a:t>Tighten the sustainable design theme across core modules</a:t>
            </a:r>
          </a:p>
          <a:p>
            <a:pPr eaLnBrk="1" hangingPunct="1">
              <a:defRPr/>
            </a:pPr>
            <a:r>
              <a:rPr lang="en-GB" sz="2000" dirty="0"/>
              <a:t>Ensure sustained collaboration with industry to provide inspiration and project ideas</a:t>
            </a:r>
          </a:p>
          <a:p>
            <a:pPr eaLnBrk="1" hangingPunct="1">
              <a:defRPr/>
            </a:pPr>
            <a:r>
              <a:rPr lang="en-GB" sz="2000" dirty="0"/>
              <a:t>Live projects from industry</a:t>
            </a:r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eaLnBrk="1" hangingPunct="1">
              <a:defRPr/>
            </a:pPr>
            <a:endParaRPr lang="en-GB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539552" y="261020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200" b="1" dirty="0">
                <a:solidFill>
                  <a:srgbClr val="333333"/>
                </a:solidFill>
                <a:latin typeface="Montserrat" charset="0"/>
                <a:cs typeface="Arial Unicode MS" charset="0"/>
              </a:rPr>
              <a:t>Final projects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7501794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onserrat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509</Words>
  <Application>Microsoft Office PowerPoint</Application>
  <PresentationFormat>On-screen Show (4:3)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Arial Unicode MS</vt:lpstr>
      <vt:lpstr>Monserrat</vt:lpstr>
      <vt:lpstr>Montserrat</vt:lpstr>
      <vt:lpstr>Times New Roman</vt:lpstr>
      <vt:lpstr>Wingdings</vt:lpstr>
      <vt:lpstr>1_Office Theme</vt:lpstr>
      <vt:lpstr>4_Office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Bailey</dc:creator>
  <cp:lastModifiedBy>Andrew Reeves</cp:lastModifiedBy>
  <cp:revision>130</cp:revision>
  <cp:lastPrinted>2015-11-11T14:56:04Z</cp:lastPrinted>
  <dcterms:created xsi:type="dcterms:W3CDTF">2015-09-09T21:13:12Z</dcterms:created>
  <dcterms:modified xsi:type="dcterms:W3CDTF">2019-07-11T08:37:03Z</dcterms:modified>
</cp:coreProperties>
</file>