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8" r:id="rId2"/>
    <p:sldId id="325" r:id="rId3"/>
    <p:sldId id="326" r:id="rId4"/>
    <p:sldId id="331" r:id="rId5"/>
    <p:sldId id="276" r:id="rId6"/>
    <p:sldId id="470" r:id="rId7"/>
    <p:sldId id="290" r:id="rId8"/>
    <p:sldId id="291" r:id="rId9"/>
    <p:sldId id="468" r:id="rId10"/>
    <p:sldId id="480" r:id="rId11"/>
    <p:sldId id="477" r:id="rId12"/>
    <p:sldId id="487" r:id="rId13"/>
    <p:sldId id="478" r:id="rId14"/>
    <p:sldId id="479" r:id="rId15"/>
    <p:sldId id="469" r:id="rId16"/>
    <p:sldId id="277" r:id="rId17"/>
    <p:sldId id="279" r:id="rId18"/>
    <p:sldId id="278" r:id="rId19"/>
    <p:sldId id="472" r:id="rId20"/>
    <p:sldId id="475" r:id="rId21"/>
    <p:sldId id="473" r:id="rId22"/>
    <p:sldId id="474" r:id="rId23"/>
    <p:sldId id="484" r:id="rId24"/>
    <p:sldId id="488" r:id="rId25"/>
    <p:sldId id="490" r:id="rId26"/>
    <p:sldId id="471" r:id="rId27"/>
    <p:sldId id="489" r:id="rId28"/>
    <p:sldId id="301" r:id="rId29"/>
    <p:sldId id="324" r:id="rId30"/>
    <p:sldId id="482" r:id="rId31"/>
    <p:sldId id="483" r:id="rId32"/>
    <p:sldId id="486" r:id="rId33"/>
    <p:sldId id="461"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80" autoAdjust="0"/>
    <p:restoredTop sz="78596" autoAdjust="0"/>
  </p:normalViewPr>
  <p:slideViewPr>
    <p:cSldViewPr>
      <p:cViewPr varScale="1">
        <p:scale>
          <a:sx n="90" d="100"/>
          <a:sy n="90" d="100"/>
        </p:scale>
        <p:origin x="2298"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40D755-21E3-49C6-B67E-7A2829E7A453}" type="doc">
      <dgm:prSet loTypeId="urn:microsoft.com/office/officeart/2005/8/layout/venn1" loCatId="relationship" qsTypeId="urn:microsoft.com/office/officeart/2005/8/quickstyle/simple1" qsCatId="simple" csTypeId="urn:microsoft.com/office/officeart/2005/8/colors/colorful1" csCatId="colorful" phldr="1"/>
      <dgm:spPr/>
    </dgm:pt>
    <dgm:pt modelId="{585425C7-0049-4E07-A730-E7ABEE685F57}">
      <dgm:prSet phldrT="[Text]"/>
      <dgm:spPr/>
      <dgm:t>
        <a:bodyPr/>
        <a:lstStyle/>
        <a:p>
          <a:r>
            <a:rPr lang="en-US" dirty="0"/>
            <a:t>Learning </a:t>
          </a:r>
          <a:r>
            <a:rPr lang="en-US" b="1" dirty="0"/>
            <a:t>about </a:t>
          </a:r>
          <a:r>
            <a:rPr lang="en-US" dirty="0"/>
            <a:t>Sustainability</a:t>
          </a:r>
        </a:p>
      </dgm:t>
    </dgm:pt>
    <dgm:pt modelId="{9419D141-2DC0-414F-941E-8BE41C79E7FC}" type="parTrans" cxnId="{06991149-E2E6-4DF5-BB2A-54B83E988D71}">
      <dgm:prSet/>
      <dgm:spPr/>
      <dgm:t>
        <a:bodyPr/>
        <a:lstStyle/>
        <a:p>
          <a:endParaRPr lang="en-US"/>
        </a:p>
      </dgm:t>
    </dgm:pt>
    <dgm:pt modelId="{FF32EFC1-F176-4D58-9598-CB567187D36A}" type="sibTrans" cxnId="{06991149-E2E6-4DF5-BB2A-54B83E988D71}">
      <dgm:prSet/>
      <dgm:spPr/>
      <dgm:t>
        <a:bodyPr/>
        <a:lstStyle/>
        <a:p>
          <a:endParaRPr lang="en-US"/>
        </a:p>
      </dgm:t>
    </dgm:pt>
    <dgm:pt modelId="{C916FC44-2571-47C2-9976-BD307EA72816}">
      <dgm:prSet phldrT="[Text]"/>
      <dgm:spPr/>
      <dgm:t>
        <a:bodyPr/>
        <a:lstStyle/>
        <a:p>
          <a:r>
            <a:rPr lang="en-US" dirty="0"/>
            <a:t>Learning </a:t>
          </a:r>
          <a:r>
            <a:rPr lang="en-US" b="1" dirty="0"/>
            <a:t>in</a:t>
          </a:r>
          <a:r>
            <a:rPr lang="en-US" dirty="0"/>
            <a:t> Sustainability</a:t>
          </a:r>
        </a:p>
      </dgm:t>
    </dgm:pt>
    <dgm:pt modelId="{C9F5BEC6-BB14-46DF-BE8D-7B1E4107128F}" type="parTrans" cxnId="{C0F94CD0-7BEB-4470-9142-E558DD7AF444}">
      <dgm:prSet/>
      <dgm:spPr/>
      <dgm:t>
        <a:bodyPr/>
        <a:lstStyle/>
        <a:p>
          <a:endParaRPr lang="en-US"/>
        </a:p>
      </dgm:t>
    </dgm:pt>
    <dgm:pt modelId="{2020FD0A-994B-43A5-B9F0-B146761196F3}" type="sibTrans" cxnId="{C0F94CD0-7BEB-4470-9142-E558DD7AF444}">
      <dgm:prSet/>
      <dgm:spPr/>
      <dgm:t>
        <a:bodyPr/>
        <a:lstStyle/>
        <a:p>
          <a:endParaRPr lang="en-US"/>
        </a:p>
      </dgm:t>
    </dgm:pt>
    <dgm:pt modelId="{B1707735-8AC9-4265-B495-AFF1E787BAA8}">
      <dgm:prSet phldrT="[Text]"/>
      <dgm:spPr/>
      <dgm:t>
        <a:bodyPr/>
        <a:lstStyle/>
        <a:p>
          <a:r>
            <a:rPr lang="en-US" dirty="0"/>
            <a:t>Learning </a:t>
          </a:r>
          <a:r>
            <a:rPr lang="en-US" b="1" dirty="0"/>
            <a:t>for</a:t>
          </a:r>
          <a:r>
            <a:rPr lang="en-US" dirty="0"/>
            <a:t> Sustainability</a:t>
          </a:r>
        </a:p>
      </dgm:t>
    </dgm:pt>
    <dgm:pt modelId="{BA4367D3-7CB4-491B-8096-1741D622A640}" type="parTrans" cxnId="{C0AAADCE-A755-4454-939B-A847201FAA2E}">
      <dgm:prSet/>
      <dgm:spPr/>
      <dgm:t>
        <a:bodyPr/>
        <a:lstStyle/>
        <a:p>
          <a:endParaRPr lang="en-US"/>
        </a:p>
      </dgm:t>
    </dgm:pt>
    <dgm:pt modelId="{B1B967A8-3F54-4296-91CD-15F68BA3482E}" type="sibTrans" cxnId="{C0AAADCE-A755-4454-939B-A847201FAA2E}">
      <dgm:prSet/>
      <dgm:spPr/>
      <dgm:t>
        <a:bodyPr/>
        <a:lstStyle/>
        <a:p>
          <a:endParaRPr lang="en-US"/>
        </a:p>
      </dgm:t>
    </dgm:pt>
    <dgm:pt modelId="{14882791-75D0-4D45-ADDF-EBB1DE86C6E5}" type="pres">
      <dgm:prSet presAssocID="{6540D755-21E3-49C6-B67E-7A2829E7A453}" presName="compositeShape" presStyleCnt="0">
        <dgm:presLayoutVars>
          <dgm:chMax val="7"/>
          <dgm:dir/>
          <dgm:resizeHandles val="exact"/>
        </dgm:presLayoutVars>
      </dgm:prSet>
      <dgm:spPr/>
    </dgm:pt>
    <dgm:pt modelId="{A6901031-6D47-4777-9607-7B98B60F1D48}" type="pres">
      <dgm:prSet presAssocID="{585425C7-0049-4E07-A730-E7ABEE685F57}" presName="circ1" presStyleLbl="vennNode1" presStyleIdx="0" presStyleCnt="3"/>
      <dgm:spPr/>
    </dgm:pt>
    <dgm:pt modelId="{46CE927D-588C-4414-812A-6B027FCB81E9}" type="pres">
      <dgm:prSet presAssocID="{585425C7-0049-4E07-A730-E7ABEE685F57}" presName="circ1Tx" presStyleLbl="revTx" presStyleIdx="0" presStyleCnt="0">
        <dgm:presLayoutVars>
          <dgm:chMax val="0"/>
          <dgm:chPref val="0"/>
          <dgm:bulletEnabled val="1"/>
        </dgm:presLayoutVars>
      </dgm:prSet>
      <dgm:spPr/>
    </dgm:pt>
    <dgm:pt modelId="{7DF7BE21-0896-4AD8-BA6C-56D398B4800C}" type="pres">
      <dgm:prSet presAssocID="{C916FC44-2571-47C2-9976-BD307EA72816}" presName="circ2" presStyleLbl="vennNode1" presStyleIdx="1" presStyleCnt="3"/>
      <dgm:spPr/>
    </dgm:pt>
    <dgm:pt modelId="{178B5A41-4F52-4CEC-B864-1B55B187A1B1}" type="pres">
      <dgm:prSet presAssocID="{C916FC44-2571-47C2-9976-BD307EA72816}" presName="circ2Tx" presStyleLbl="revTx" presStyleIdx="0" presStyleCnt="0">
        <dgm:presLayoutVars>
          <dgm:chMax val="0"/>
          <dgm:chPref val="0"/>
          <dgm:bulletEnabled val="1"/>
        </dgm:presLayoutVars>
      </dgm:prSet>
      <dgm:spPr/>
    </dgm:pt>
    <dgm:pt modelId="{6A7BD346-86AF-491A-9F26-0FCA4769366F}" type="pres">
      <dgm:prSet presAssocID="{B1707735-8AC9-4265-B495-AFF1E787BAA8}" presName="circ3" presStyleLbl="vennNode1" presStyleIdx="2" presStyleCnt="3"/>
      <dgm:spPr/>
    </dgm:pt>
    <dgm:pt modelId="{7EAF2922-C33B-408F-A2F8-29E2EBCAEEF3}" type="pres">
      <dgm:prSet presAssocID="{B1707735-8AC9-4265-B495-AFF1E787BAA8}" presName="circ3Tx" presStyleLbl="revTx" presStyleIdx="0" presStyleCnt="0">
        <dgm:presLayoutVars>
          <dgm:chMax val="0"/>
          <dgm:chPref val="0"/>
          <dgm:bulletEnabled val="1"/>
        </dgm:presLayoutVars>
      </dgm:prSet>
      <dgm:spPr/>
    </dgm:pt>
  </dgm:ptLst>
  <dgm:cxnLst>
    <dgm:cxn modelId="{636E8C28-FC65-42C5-9838-525FAB484AD7}" type="presOf" srcId="{585425C7-0049-4E07-A730-E7ABEE685F57}" destId="{46CE927D-588C-4414-812A-6B027FCB81E9}" srcOrd="1" destOrd="0" presId="urn:microsoft.com/office/officeart/2005/8/layout/venn1"/>
    <dgm:cxn modelId="{06991149-E2E6-4DF5-BB2A-54B83E988D71}" srcId="{6540D755-21E3-49C6-B67E-7A2829E7A453}" destId="{585425C7-0049-4E07-A730-E7ABEE685F57}" srcOrd="0" destOrd="0" parTransId="{9419D141-2DC0-414F-941E-8BE41C79E7FC}" sibTransId="{FF32EFC1-F176-4D58-9598-CB567187D36A}"/>
    <dgm:cxn modelId="{96273099-B8CA-4150-9FC5-6914006C32BA}" type="presOf" srcId="{B1707735-8AC9-4265-B495-AFF1E787BAA8}" destId="{6A7BD346-86AF-491A-9F26-0FCA4769366F}" srcOrd="0" destOrd="0" presId="urn:microsoft.com/office/officeart/2005/8/layout/venn1"/>
    <dgm:cxn modelId="{944F39A0-24D9-4095-8CAA-B3FC75DE7418}" type="presOf" srcId="{C916FC44-2571-47C2-9976-BD307EA72816}" destId="{178B5A41-4F52-4CEC-B864-1B55B187A1B1}" srcOrd="1" destOrd="0" presId="urn:microsoft.com/office/officeart/2005/8/layout/venn1"/>
    <dgm:cxn modelId="{0713CEC9-1890-4782-A83E-618B9E212051}" type="presOf" srcId="{C916FC44-2571-47C2-9976-BD307EA72816}" destId="{7DF7BE21-0896-4AD8-BA6C-56D398B4800C}" srcOrd="0" destOrd="0" presId="urn:microsoft.com/office/officeart/2005/8/layout/venn1"/>
    <dgm:cxn modelId="{C0AAADCE-A755-4454-939B-A847201FAA2E}" srcId="{6540D755-21E3-49C6-B67E-7A2829E7A453}" destId="{B1707735-8AC9-4265-B495-AFF1E787BAA8}" srcOrd="2" destOrd="0" parTransId="{BA4367D3-7CB4-491B-8096-1741D622A640}" sibTransId="{B1B967A8-3F54-4296-91CD-15F68BA3482E}"/>
    <dgm:cxn modelId="{BD8764CF-2304-4A80-8E33-CA00A666557C}" type="presOf" srcId="{B1707735-8AC9-4265-B495-AFF1E787BAA8}" destId="{7EAF2922-C33B-408F-A2F8-29E2EBCAEEF3}" srcOrd="1" destOrd="0" presId="urn:microsoft.com/office/officeart/2005/8/layout/venn1"/>
    <dgm:cxn modelId="{C0F94CD0-7BEB-4470-9142-E558DD7AF444}" srcId="{6540D755-21E3-49C6-B67E-7A2829E7A453}" destId="{C916FC44-2571-47C2-9976-BD307EA72816}" srcOrd="1" destOrd="0" parTransId="{C9F5BEC6-BB14-46DF-BE8D-7B1E4107128F}" sibTransId="{2020FD0A-994B-43A5-B9F0-B146761196F3}"/>
    <dgm:cxn modelId="{4FF658D1-F8C7-445E-815B-5719285CB7B9}" type="presOf" srcId="{6540D755-21E3-49C6-B67E-7A2829E7A453}" destId="{14882791-75D0-4D45-ADDF-EBB1DE86C6E5}" srcOrd="0" destOrd="0" presId="urn:microsoft.com/office/officeart/2005/8/layout/venn1"/>
    <dgm:cxn modelId="{8B9572EA-ACAE-4885-96F1-791FD682DA84}" type="presOf" srcId="{585425C7-0049-4E07-A730-E7ABEE685F57}" destId="{A6901031-6D47-4777-9607-7B98B60F1D48}" srcOrd="0" destOrd="0" presId="urn:microsoft.com/office/officeart/2005/8/layout/venn1"/>
    <dgm:cxn modelId="{EDA8285D-6B2F-495C-ACC3-B51F6B1708B2}" type="presParOf" srcId="{14882791-75D0-4D45-ADDF-EBB1DE86C6E5}" destId="{A6901031-6D47-4777-9607-7B98B60F1D48}" srcOrd="0" destOrd="0" presId="urn:microsoft.com/office/officeart/2005/8/layout/venn1"/>
    <dgm:cxn modelId="{EFBA3F87-F67D-4EB3-8F1A-3288DB98F2C0}" type="presParOf" srcId="{14882791-75D0-4D45-ADDF-EBB1DE86C6E5}" destId="{46CE927D-588C-4414-812A-6B027FCB81E9}" srcOrd="1" destOrd="0" presId="urn:microsoft.com/office/officeart/2005/8/layout/venn1"/>
    <dgm:cxn modelId="{8B4D4D12-4D4D-4322-9B88-A1312DEA8654}" type="presParOf" srcId="{14882791-75D0-4D45-ADDF-EBB1DE86C6E5}" destId="{7DF7BE21-0896-4AD8-BA6C-56D398B4800C}" srcOrd="2" destOrd="0" presId="urn:microsoft.com/office/officeart/2005/8/layout/venn1"/>
    <dgm:cxn modelId="{445ED738-75E8-4D6C-8617-46DAA78E8BFB}" type="presParOf" srcId="{14882791-75D0-4D45-ADDF-EBB1DE86C6E5}" destId="{178B5A41-4F52-4CEC-B864-1B55B187A1B1}" srcOrd="3" destOrd="0" presId="urn:microsoft.com/office/officeart/2005/8/layout/venn1"/>
    <dgm:cxn modelId="{DFCE2821-2EAF-4236-9DBD-6B16AE894EB9}" type="presParOf" srcId="{14882791-75D0-4D45-ADDF-EBB1DE86C6E5}" destId="{6A7BD346-86AF-491A-9F26-0FCA4769366F}" srcOrd="4" destOrd="0" presId="urn:microsoft.com/office/officeart/2005/8/layout/venn1"/>
    <dgm:cxn modelId="{3FA5FD6D-D2D2-4EFC-9E75-BA71CFEF7665}" type="presParOf" srcId="{14882791-75D0-4D45-ADDF-EBB1DE86C6E5}" destId="{7EAF2922-C33B-408F-A2F8-29E2EBCAEEF3}"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B14732F-000A-45F6-B2B3-BBFBE48232E9}" type="doc">
      <dgm:prSet loTypeId="urn:microsoft.com/office/officeart/2005/8/layout/venn1" loCatId="relationship" qsTypeId="urn:microsoft.com/office/officeart/2005/8/quickstyle/simple1" qsCatId="simple" csTypeId="urn:microsoft.com/office/officeart/2005/8/colors/accent2_2" csCatId="accent2" phldr="1"/>
      <dgm:spPr/>
    </dgm:pt>
    <dgm:pt modelId="{18BDEC3F-0E16-4352-8236-FE655B72AE0D}">
      <dgm:prSet phldrT="[Text]" custT="1"/>
      <dgm:spPr/>
      <dgm:t>
        <a:bodyPr/>
        <a:lstStyle/>
        <a:p>
          <a:r>
            <a:rPr lang="en-GB" sz="1400" dirty="0">
              <a:solidFill>
                <a:schemeClr val="bg1"/>
              </a:solidFill>
            </a:rPr>
            <a:t>Taught Curriculum</a:t>
          </a:r>
        </a:p>
      </dgm:t>
    </dgm:pt>
    <dgm:pt modelId="{E93DA9E0-B15E-403B-9BCC-8B47463A1AC7}" type="parTrans" cxnId="{29A03036-9CE9-416C-8C6B-1D640DB3C0F3}">
      <dgm:prSet/>
      <dgm:spPr/>
      <dgm:t>
        <a:bodyPr/>
        <a:lstStyle/>
        <a:p>
          <a:endParaRPr lang="en-GB"/>
        </a:p>
      </dgm:t>
    </dgm:pt>
    <dgm:pt modelId="{34DB4026-2D65-4128-8636-FC953A4CE494}" type="sibTrans" cxnId="{29A03036-9CE9-416C-8C6B-1D640DB3C0F3}">
      <dgm:prSet/>
      <dgm:spPr/>
      <dgm:t>
        <a:bodyPr/>
        <a:lstStyle/>
        <a:p>
          <a:endParaRPr lang="en-GB"/>
        </a:p>
      </dgm:t>
    </dgm:pt>
    <dgm:pt modelId="{AA930FB3-C3C7-41E5-82E6-F4BBF936DB8E}">
      <dgm:prSet phldrT="[Text]"/>
      <dgm:spPr/>
      <dgm:t>
        <a:bodyPr/>
        <a:lstStyle/>
        <a:p>
          <a:r>
            <a:rPr lang="en-GB" dirty="0">
              <a:solidFill>
                <a:schemeClr val="bg1"/>
              </a:solidFill>
            </a:rPr>
            <a:t>Co-Curriculum</a:t>
          </a:r>
        </a:p>
      </dgm:t>
    </dgm:pt>
    <dgm:pt modelId="{5073E7DB-A8D6-402E-8454-A80848911CD1}" type="parTrans" cxnId="{B1E2380C-729B-43E6-A62B-2EC8C2E9211C}">
      <dgm:prSet/>
      <dgm:spPr/>
      <dgm:t>
        <a:bodyPr/>
        <a:lstStyle/>
        <a:p>
          <a:endParaRPr lang="en-GB"/>
        </a:p>
      </dgm:t>
    </dgm:pt>
    <dgm:pt modelId="{C230DA03-500E-481E-88DA-FA18729413A7}" type="sibTrans" cxnId="{B1E2380C-729B-43E6-A62B-2EC8C2E9211C}">
      <dgm:prSet/>
      <dgm:spPr/>
      <dgm:t>
        <a:bodyPr/>
        <a:lstStyle/>
        <a:p>
          <a:endParaRPr lang="en-GB"/>
        </a:p>
      </dgm:t>
    </dgm:pt>
    <dgm:pt modelId="{0114ECAF-2264-43C6-9CA8-ED41EEC534F9}" type="pres">
      <dgm:prSet presAssocID="{EB14732F-000A-45F6-B2B3-BBFBE48232E9}" presName="compositeShape" presStyleCnt="0">
        <dgm:presLayoutVars>
          <dgm:chMax val="7"/>
          <dgm:dir/>
          <dgm:resizeHandles val="exact"/>
        </dgm:presLayoutVars>
      </dgm:prSet>
      <dgm:spPr/>
    </dgm:pt>
    <dgm:pt modelId="{196FCD97-E166-4B7E-8C0E-0139B7F36895}" type="pres">
      <dgm:prSet presAssocID="{18BDEC3F-0E16-4352-8236-FE655B72AE0D}" presName="circ1" presStyleLbl="vennNode1" presStyleIdx="0" presStyleCnt="2"/>
      <dgm:spPr/>
    </dgm:pt>
    <dgm:pt modelId="{80FE30C1-FC3F-417E-AC6C-FE330A58F5E6}" type="pres">
      <dgm:prSet presAssocID="{18BDEC3F-0E16-4352-8236-FE655B72AE0D}" presName="circ1Tx" presStyleLbl="revTx" presStyleIdx="0" presStyleCnt="0">
        <dgm:presLayoutVars>
          <dgm:chMax val="0"/>
          <dgm:chPref val="0"/>
          <dgm:bulletEnabled val="1"/>
        </dgm:presLayoutVars>
      </dgm:prSet>
      <dgm:spPr/>
    </dgm:pt>
    <dgm:pt modelId="{AD51C93F-B707-47FA-B62E-5A41B9FAFE50}" type="pres">
      <dgm:prSet presAssocID="{AA930FB3-C3C7-41E5-82E6-F4BBF936DB8E}" presName="circ2" presStyleLbl="vennNode1" presStyleIdx="1" presStyleCnt="2"/>
      <dgm:spPr/>
    </dgm:pt>
    <dgm:pt modelId="{68579171-24F9-4CA1-AF1C-A28BAEF5DC76}" type="pres">
      <dgm:prSet presAssocID="{AA930FB3-C3C7-41E5-82E6-F4BBF936DB8E}" presName="circ2Tx" presStyleLbl="revTx" presStyleIdx="0" presStyleCnt="0">
        <dgm:presLayoutVars>
          <dgm:chMax val="0"/>
          <dgm:chPref val="0"/>
          <dgm:bulletEnabled val="1"/>
        </dgm:presLayoutVars>
      </dgm:prSet>
      <dgm:spPr/>
    </dgm:pt>
  </dgm:ptLst>
  <dgm:cxnLst>
    <dgm:cxn modelId="{42C52009-BB05-4E60-94DF-04C692F43D04}" type="presOf" srcId="{AA930FB3-C3C7-41E5-82E6-F4BBF936DB8E}" destId="{AD51C93F-B707-47FA-B62E-5A41B9FAFE50}" srcOrd="0" destOrd="0" presId="urn:microsoft.com/office/officeart/2005/8/layout/venn1"/>
    <dgm:cxn modelId="{B1E2380C-729B-43E6-A62B-2EC8C2E9211C}" srcId="{EB14732F-000A-45F6-B2B3-BBFBE48232E9}" destId="{AA930FB3-C3C7-41E5-82E6-F4BBF936DB8E}" srcOrd="1" destOrd="0" parTransId="{5073E7DB-A8D6-402E-8454-A80848911CD1}" sibTransId="{C230DA03-500E-481E-88DA-FA18729413A7}"/>
    <dgm:cxn modelId="{140B472F-CE73-48F2-B9BB-5E9E543077AB}" type="presOf" srcId="{AA930FB3-C3C7-41E5-82E6-F4BBF936DB8E}" destId="{68579171-24F9-4CA1-AF1C-A28BAEF5DC76}" srcOrd="1" destOrd="0" presId="urn:microsoft.com/office/officeart/2005/8/layout/venn1"/>
    <dgm:cxn modelId="{29A03036-9CE9-416C-8C6B-1D640DB3C0F3}" srcId="{EB14732F-000A-45F6-B2B3-BBFBE48232E9}" destId="{18BDEC3F-0E16-4352-8236-FE655B72AE0D}" srcOrd="0" destOrd="0" parTransId="{E93DA9E0-B15E-403B-9BCC-8B47463A1AC7}" sibTransId="{34DB4026-2D65-4128-8636-FC953A4CE494}"/>
    <dgm:cxn modelId="{D7768B3F-4346-4CC5-A607-70743D474AE4}" type="presOf" srcId="{18BDEC3F-0E16-4352-8236-FE655B72AE0D}" destId="{80FE30C1-FC3F-417E-AC6C-FE330A58F5E6}" srcOrd="1" destOrd="0" presId="urn:microsoft.com/office/officeart/2005/8/layout/venn1"/>
    <dgm:cxn modelId="{BAC862BF-443D-40E4-A81B-205E8B6EC263}" type="presOf" srcId="{18BDEC3F-0E16-4352-8236-FE655B72AE0D}" destId="{196FCD97-E166-4B7E-8C0E-0139B7F36895}" srcOrd="0" destOrd="0" presId="urn:microsoft.com/office/officeart/2005/8/layout/venn1"/>
    <dgm:cxn modelId="{858762CF-4F70-485D-B387-D3E03376B21C}" type="presOf" srcId="{EB14732F-000A-45F6-B2B3-BBFBE48232E9}" destId="{0114ECAF-2264-43C6-9CA8-ED41EEC534F9}" srcOrd="0" destOrd="0" presId="urn:microsoft.com/office/officeart/2005/8/layout/venn1"/>
    <dgm:cxn modelId="{45949554-990E-4F94-9A83-E18366EC7735}" type="presParOf" srcId="{0114ECAF-2264-43C6-9CA8-ED41EEC534F9}" destId="{196FCD97-E166-4B7E-8C0E-0139B7F36895}" srcOrd="0" destOrd="0" presId="urn:microsoft.com/office/officeart/2005/8/layout/venn1"/>
    <dgm:cxn modelId="{74A82CA2-857E-4523-967A-BF32EA90E879}" type="presParOf" srcId="{0114ECAF-2264-43C6-9CA8-ED41EEC534F9}" destId="{80FE30C1-FC3F-417E-AC6C-FE330A58F5E6}" srcOrd="1" destOrd="0" presId="urn:microsoft.com/office/officeart/2005/8/layout/venn1"/>
    <dgm:cxn modelId="{79BE3DD5-3FC0-4DE6-910E-3A56C463C746}" type="presParOf" srcId="{0114ECAF-2264-43C6-9CA8-ED41EEC534F9}" destId="{AD51C93F-B707-47FA-B62E-5A41B9FAFE50}" srcOrd="2" destOrd="0" presId="urn:microsoft.com/office/officeart/2005/8/layout/venn1"/>
    <dgm:cxn modelId="{DDFC4E72-074A-41EE-AFB6-76B082B82497}" type="presParOf" srcId="{0114ECAF-2264-43C6-9CA8-ED41EEC534F9}" destId="{68579171-24F9-4CA1-AF1C-A28BAEF5DC76}" srcOrd="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7C8DDF5-4959-4D89-9FA2-EC03BB14E81F}"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GB"/>
        </a:p>
      </dgm:t>
    </dgm:pt>
    <dgm:pt modelId="{BD6B4AF5-DECE-4B70-A3DC-F4796BDCFD52}">
      <dgm:prSet phldrT="[Text]"/>
      <dgm:spPr/>
      <dgm:t>
        <a:bodyPr/>
        <a:lstStyle/>
        <a:p>
          <a:r>
            <a:rPr lang="en-GB" dirty="0"/>
            <a:t>Assessment</a:t>
          </a:r>
        </a:p>
      </dgm:t>
    </dgm:pt>
    <dgm:pt modelId="{A4BF18F2-5DD6-411B-BD45-F0D9682DC21C}" type="parTrans" cxnId="{9A97C428-98AF-4E3E-B6E1-DA7F0871B5A4}">
      <dgm:prSet/>
      <dgm:spPr/>
      <dgm:t>
        <a:bodyPr/>
        <a:lstStyle/>
        <a:p>
          <a:endParaRPr lang="en-GB"/>
        </a:p>
      </dgm:t>
    </dgm:pt>
    <dgm:pt modelId="{3A67D989-B14E-40EA-8620-E183988CAD31}" type="sibTrans" cxnId="{9A97C428-98AF-4E3E-B6E1-DA7F0871B5A4}">
      <dgm:prSet/>
      <dgm:spPr/>
      <dgm:t>
        <a:bodyPr/>
        <a:lstStyle/>
        <a:p>
          <a:endParaRPr lang="en-GB"/>
        </a:p>
      </dgm:t>
    </dgm:pt>
    <dgm:pt modelId="{CB8121EB-A5B6-4957-A180-A668D5857E90}">
      <dgm:prSet phldrT="[Text]"/>
      <dgm:spPr/>
      <dgm:t>
        <a:bodyPr/>
        <a:lstStyle/>
        <a:p>
          <a:r>
            <a:rPr lang="en-GB" dirty="0"/>
            <a:t>Thinking Tools</a:t>
          </a:r>
        </a:p>
      </dgm:t>
    </dgm:pt>
    <dgm:pt modelId="{819431FE-683D-44B0-930D-EDE1E0107549}" type="parTrans" cxnId="{D0085454-2991-4C70-B88B-B9538F94E007}">
      <dgm:prSet/>
      <dgm:spPr/>
      <dgm:t>
        <a:bodyPr/>
        <a:lstStyle/>
        <a:p>
          <a:endParaRPr lang="en-GB"/>
        </a:p>
      </dgm:t>
    </dgm:pt>
    <dgm:pt modelId="{E8C4E871-B344-4FCF-A1D8-39F8C8178593}" type="sibTrans" cxnId="{D0085454-2991-4C70-B88B-B9538F94E007}">
      <dgm:prSet/>
      <dgm:spPr/>
      <dgm:t>
        <a:bodyPr/>
        <a:lstStyle/>
        <a:p>
          <a:endParaRPr lang="en-GB"/>
        </a:p>
      </dgm:t>
    </dgm:pt>
    <dgm:pt modelId="{9E6A59B6-EE02-42DB-9B02-D14E29EAF1F3}">
      <dgm:prSet phldrT="[Text]"/>
      <dgm:spPr/>
      <dgm:t>
        <a:bodyPr/>
        <a:lstStyle/>
        <a:p>
          <a:r>
            <a:rPr lang="en-GB" dirty="0"/>
            <a:t>Case Studies</a:t>
          </a:r>
        </a:p>
      </dgm:t>
    </dgm:pt>
    <dgm:pt modelId="{F8CCE77D-0301-4324-A867-43BB63A35511}" type="parTrans" cxnId="{BE32A8D5-69FE-4889-819F-C03C8F821106}">
      <dgm:prSet/>
      <dgm:spPr/>
      <dgm:t>
        <a:bodyPr/>
        <a:lstStyle/>
        <a:p>
          <a:endParaRPr lang="en-GB"/>
        </a:p>
      </dgm:t>
    </dgm:pt>
    <dgm:pt modelId="{FCD5F565-0F68-4108-9341-8D306F855F89}" type="sibTrans" cxnId="{BE32A8D5-69FE-4889-819F-C03C8F821106}">
      <dgm:prSet/>
      <dgm:spPr/>
      <dgm:t>
        <a:bodyPr/>
        <a:lstStyle/>
        <a:p>
          <a:endParaRPr lang="en-GB"/>
        </a:p>
      </dgm:t>
    </dgm:pt>
    <dgm:pt modelId="{1C7C8F06-0684-4638-A18B-DA0E88BD84A4}">
      <dgm:prSet phldrT="[Text]"/>
      <dgm:spPr/>
      <dgm:t>
        <a:bodyPr/>
        <a:lstStyle/>
        <a:p>
          <a:r>
            <a:rPr lang="en-GB" dirty="0"/>
            <a:t>Pedagogy</a:t>
          </a:r>
        </a:p>
      </dgm:t>
    </dgm:pt>
    <dgm:pt modelId="{56F69998-5D21-47CF-8A67-375409FEFAAA}" type="parTrans" cxnId="{BCB9F1FA-1550-4A74-BC9B-CBABD0B1E7B8}">
      <dgm:prSet/>
      <dgm:spPr/>
      <dgm:t>
        <a:bodyPr/>
        <a:lstStyle/>
        <a:p>
          <a:endParaRPr lang="en-GB"/>
        </a:p>
      </dgm:t>
    </dgm:pt>
    <dgm:pt modelId="{C9307D1D-C6B5-49C9-AC2C-60BABD96A8B2}" type="sibTrans" cxnId="{BCB9F1FA-1550-4A74-BC9B-CBABD0B1E7B8}">
      <dgm:prSet/>
      <dgm:spPr/>
      <dgm:t>
        <a:bodyPr/>
        <a:lstStyle/>
        <a:p>
          <a:endParaRPr lang="en-GB"/>
        </a:p>
      </dgm:t>
    </dgm:pt>
    <dgm:pt modelId="{E523F036-FC78-40D5-9702-7FACEF19ABF6}">
      <dgm:prSet phldrT="[Text]"/>
      <dgm:spPr/>
      <dgm:t>
        <a:bodyPr/>
        <a:lstStyle/>
        <a:p>
          <a:r>
            <a:rPr lang="en-GB" dirty="0"/>
            <a:t>Useful Resources</a:t>
          </a:r>
        </a:p>
      </dgm:t>
    </dgm:pt>
    <dgm:pt modelId="{15635B66-32AF-4F1D-8FC2-5645C9071D95}" type="parTrans" cxnId="{8A338451-573F-4AC0-9005-86D4EE2900FE}">
      <dgm:prSet/>
      <dgm:spPr/>
      <dgm:t>
        <a:bodyPr/>
        <a:lstStyle/>
        <a:p>
          <a:endParaRPr lang="en-GB"/>
        </a:p>
      </dgm:t>
    </dgm:pt>
    <dgm:pt modelId="{647CFF7F-0EB3-4B04-B0DE-8143553FC999}" type="sibTrans" cxnId="{8A338451-573F-4AC0-9005-86D4EE2900FE}">
      <dgm:prSet/>
      <dgm:spPr/>
      <dgm:t>
        <a:bodyPr/>
        <a:lstStyle/>
        <a:p>
          <a:endParaRPr lang="en-GB"/>
        </a:p>
      </dgm:t>
    </dgm:pt>
    <dgm:pt modelId="{19BF2584-D2CA-477D-A071-E2E8578A762D}">
      <dgm:prSet phldrT="[Text]"/>
      <dgm:spPr/>
      <dgm:t>
        <a:bodyPr/>
        <a:lstStyle/>
        <a:p>
          <a:r>
            <a:rPr lang="en-GB"/>
            <a:t>Learning </a:t>
          </a:r>
          <a:r>
            <a:rPr lang="en-GB" dirty="0"/>
            <a:t>Outcomes</a:t>
          </a:r>
        </a:p>
      </dgm:t>
    </dgm:pt>
    <dgm:pt modelId="{3A8229E0-7A1F-4771-8207-B5A62CACCAF6}" type="parTrans" cxnId="{1FD92D95-1C37-4648-9622-74AD729D359C}">
      <dgm:prSet/>
      <dgm:spPr/>
    </dgm:pt>
    <dgm:pt modelId="{C250E4B3-65C7-492D-8656-6FB18F88B1A0}" type="sibTrans" cxnId="{1FD92D95-1C37-4648-9622-74AD729D359C}">
      <dgm:prSet/>
      <dgm:spPr/>
    </dgm:pt>
    <dgm:pt modelId="{13C7C9DF-9FD3-4EE0-89EB-598E06927A8E}">
      <dgm:prSet phldrT="[Text]"/>
      <dgm:spPr/>
      <dgm:t>
        <a:bodyPr/>
        <a:lstStyle/>
        <a:p>
          <a:r>
            <a:rPr lang="en-GB"/>
            <a:t>Introducing </a:t>
          </a:r>
          <a:r>
            <a:rPr lang="en-GB" dirty="0"/>
            <a:t>SD</a:t>
          </a:r>
        </a:p>
      </dgm:t>
    </dgm:pt>
    <dgm:pt modelId="{25E2590D-8910-47DE-A1A9-2549EA0E9ADD}" type="parTrans" cxnId="{2AFB0A55-9904-46E4-8584-7FC0B1D6AFDE}">
      <dgm:prSet/>
      <dgm:spPr/>
    </dgm:pt>
    <dgm:pt modelId="{2D025D15-FC2B-40A3-BEF9-DFCA75CE93D2}" type="sibTrans" cxnId="{2AFB0A55-9904-46E4-8584-7FC0B1D6AFDE}">
      <dgm:prSet/>
      <dgm:spPr/>
    </dgm:pt>
    <dgm:pt modelId="{70F2BCBE-31D3-400F-AC3E-50C510035C01}" type="pres">
      <dgm:prSet presAssocID="{D7C8DDF5-4959-4D89-9FA2-EC03BB14E81F}" presName="diagram" presStyleCnt="0">
        <dgm:presLayoutVars>
          <dgm:dir/>
          <dgm:resizeHandles val="exact"/>
        </dgm:presLayoutVars>
      </dgm:prSet>
      <dgm:spPr/>
    </dgm:pt>
    <dgm:pt modelId="{E47AE8B3-CE54-48B1-A34E-70927171728D}" type="pres">
      <dgm:prSet presAssocID="{BD6B4AF5-DECE-4B70-A3DC-F4796BDCFD52}" presName="node" presStyleLbl="node1" presStyleIdx="0" presStyleCnt="7">
        <dgm:presLayoutVars>
          <dgm:bulletEnabled val="1"/>
        </dgm:presLayoutVars>
      </dgm:prSet>
      <dgm:spPr/>
    </dgm:pt>
    <dgm:pt modelId="{AFEC4398-308C-425B-AE21-78348684A82B}" type="pres">
      <dgm:prSet presAssocID="{3A67D989-B14E-40EA-8620-E183988CAD31}" presName="sibTrans" presStyleCnt="0"/>
      <dgm:spPr/>
    </dgm:pt>
    <dgm:pt modelId="{68B9F0E8-A6CB-44C5-A280-23125D18C25A}" type="pres">
      <dgm:prSet presAssocID="{19BF2584-D2CA-477D-A071-E2E8578A762D}" presName="node" presStyleLbl="node1" presStyleIdx="1" presStyleCnt="7">
        <dgm:presLayoutVars>
          <dgm:bulletEnabled val="1"/>
        </dgm:presLayoutVars>
      </dgm:prSet>
      <dgm:spPr/>
    </dgm:pt>
    <dgm:pt modelId="{19C65B2E-A9B2-45CA-B24E-3C3B6E4ED9BE}" type="pres">
      <dgm:prSet presAssocID="{C250E4B3-65C7-492D-8656-6FB18F88B1A0}" presName="sibTrans" presStyleCnt="0"/>
      <dgm:spPr/>
    </dgm:pt>
    <dgm:pt modelId="{BBF3E462-3406-43E2-A1A2-4F81AEFCE219}" type="pres">
      <dgm:prSet presAssocID="{CB8121EB-A5B6-4957-A180-A668D5857E90}" presName="node" presStyleLbl="node1" presStyleIdx="2" presStyleCnt="7">
        <dgm:presLayoutVars>
          <dgm:bulletEnabled val="1"/>
        </dgm:presLayoutVars>
      </dgm:prSet>
      <dgm:spPr/>
    </dgm:pt>
    <dgm:pt modelId="{A25C8F3F-527D-48D6-AA08-9A2F9819241F}" type="pres">
      <dgm:prSet presAssocID="{E8C4E871-B344-4FCF-A1D8-39F8C8178593}" presName="sibTrans" presStyleCnt="0"/>
      <dgm:spPr/>
    </dgm:pt>
    <dgm:pt modelId="{2FCB4C5C-CD60-4D16-8A30-488CE72A4230}" type="pres">
      <dgm:prSet presAssocID="{13C7C9DF-9FD3-4EE0-89EB-598E06927A8E}" presName="node" presStyleLbl="node1" presStyleIdx="3" presStyleCnt="7">
        <dgm:presLayoutVars>
          <dgm:bulletEnabled val="1"/>
        </dgm:presLayoutVars>
      </dgm:prSet>
      <dgm:spPr/>
    </dgm:pt>
    <dgm:pt modelId="{A1B10B61-4F68-493D-8C32-3F2E83D144C7}" type="pres">
      <dgm:prSet presAssocID="{2D025D15-FC2B-40A3-BEF9-DFCA75CE93D2}" presName="sibTrans" presStyleCnt="0"/>
      <dgm:spPr/>
    </dgm:pt>
    <dgm:pt modelId="{761B638E-975C-4887-A09D-414B1D306611}" type="pres">
      <dgm:prSet presAssocID="{9E6A59B6-EE02-42DB-9B02-D14E29EAF1F3}" presName="node" presStyleLbl="node1" presStyleIdx="4" presStyleCnt="7">
        <dgm:presLayoutVars>
          <dgm:bulletEnabled val="1"/>
        </dgm:presLayoutVars>
      </dgm:prSet>
      <dgm:spPr/>
    </dgm:pt>
    <dgm:pt modelId="{93B24975-FC99-422B-9BF5-099ED7B6841C}" type="pres">
      <dgm:prSet presAssocID="{FCD5F565-0F68-4108-9341-8D306F855F89}" presName="sibTrans" presStyleCnt="0"/>
      <dgm:spPr/>
    </dgm:pt>
    <dgm:pt modelId="{141C1254-A2B8-4A93-98AF-4CD0B443020F}" type="pres">
      <dgm:prSet presAssocID="{1C7C8F06-0684-4638-A18B-DA0E88BD84A4}" presName="node" presStyleLbl="node1" presStyleIdx="5" presStyleCnt="7">
        <dgm:presLayoutVars>
          <dgm:bulletEnabled val="1"/>
        </dgm:presLayoutVars>
      </dgm:prSet>
      <dgm:spPr/>
    </dgm:pt>
    <dgm:pt modelId="{845FB823-FE18-4721-8B17-A604AB619E25}" type="pres">
      <dgm:prSet presAssocID="{C9307D1D-C6B5-49C9-AC2C-60BABD96A8B2}" presName="sibTrans" presStyleCnt="0"/>
      <dgm:spPr/>
    </dgm:pt>
    <dgm:pt modelId="{9AA62CC7-8CE8-491E-91C1-CDAF00E17258}" type="pres">
      <dgm:prSet presAssocID="{E523F036-FC78-40D5-9702-7FACEF19ABF6}" presName="node" presStyleLbl="node1" presStyleIdx="6" presStyleCnt="7">
        <dgm:presLayoutVars>
          <dgm:bulletEnabled val="1"/>
        </dgm:presLayoutVars>
      </dgm:prSet>
      <dgm:spPr/>
    </dgm:pt>
  </dgm:ptLst>
  <dgm:cxnLst>
    <dgm:cxn modelId="{5BD4E921-E9B2-4680-B603-7681C56D253B}" type="presOf" srcId="{13C7C9DF-9FD3-4EE0-89EB-598E06927A8E}" destId="{2FCB4C5C-CD60-4D16-8A30-488CE72A4230}" srcOrd="0" destOrd="0" presId="urn:microsoft.com/office/officeart/2005/8/layout/default"/>
    <dgm:cxn modelId="{9A97C428-98AF-4E3E-B6E1-DA7F0871B5A4}" srcId="{D7C8DDF5-4959-4D89-9FA2-EC03BB14E81F}" destId="{BD6B4AF5-DECE-4B70-A3DC-F4796BDCFD52}" srcOrd="0" destOrd="0" parTransId="{A4BF18F2-5DD6-411B-BD45-F0D9682DC21C}" sibTransId="{3A67D989-B14E-40EA-8620-E183988CAD31}"/>
    <dgm:cxn modelId="{A9F64A34-00A6-42DD-B801-64A105C42ADB}" type="presOf" srcId="{9E6A59B6-EE02-42DB-9B02-D14E29EAF1F3}" destId="{761B638E-975C-4887-A09D-414B1D306611}" srcOrd="0" destOrd="0" presId="urn:microsoft.com/office/officeart/2005/8/layout/default"/>
    <dgm:cxn modelId="{5DE15851-1C1E-4EF1-B8FE-EA8F1E12BC1D}" type="presOf" srcId="{BD6B4AF5-DECE-4B70-A3DC-F4796BDCFD52}" destId="{E47AE8B3-CE54-48B1-A34E-70927171728D}" srcOrd="0" destOrd="0" presId="urn:microsoft.com/office/officeart/2005/8/layout/default"/>
    <dgm:cxn modelId="{8A338451-573F-4AC0-9005-86D4EE2900FE}" srcId="{D7C8DDF5-4959-4D89-9FA2-EC03BB14E81F}" destId="{E523F036-FC78-40D5-9702-7FACEF19ABF6}" srcOrd="6" destOrd="0" parTransId="{15635B66-32AF-4F1D-8FC2-5645C9071D95}" sibTransId="{647CFF7F-0EB3-4B04-B0DE-8143553FC999}"/>
    <dgm:cxn modelId="{D0085454-2991-4C70-B88B-B9538F94E007}" srcId="{D7C8DDF5-4959-4D89-9FA2-EC03BB14E81F}" destId="{CB8121EB-A5B6-4957-A180-A668D5857E90}" srcOrd="2" destOrd="0" parTransId="{819431FE-683D-44B0-930D-EDE1E0107549}" sibTransId="{E8C4E871-B344-4FCF-A1D8-39F8C8178593}"/>
    <dgm:cxn modelId="{ED1E9054-6556-43B7-A989-FC6257CDB9F4}" type="presOf" srcId="{1C7C8F06-0684-4638-A18B-DA0E88BD84A4}" destId="{141C1254-A2B8-4A93-98AF-4CD0B443020F}" srcOrd="0" destOrd="0" presId="urn:microsoft.com/office/officeart/2005/8/layout/default"/>
    <dgm:cxn modelId="{2AFB0A55-9904-46E4-8584-7FC0B1D6AFDE}" srcId="{D7C8DDF5-4959-4D89-9FA2-EC03BB14E81F}" destId="{13C7C9DF-9FD3-4EE0-89EB-598E06927A8E}" srcOrd="3" destOrd="0" parTransId="{25E2590D-8910-47DE-A1A9-2549EA0E9ADD}" sibTransId="{2D025D15-FC2B-40A3-BEF9-DFCA75CE93D2}"/>
    <dgm:cxn modelId="{74E23A56-370C-4D00-BFE6-2E63BDCDA7AC}" type="presOf" srcId="{E523F036-FC78-40D5-9702-7FACEF19ABF6}" destId="{9AA62CC7-8CE8-491E-91C1-CDAF00E17258}" srcOrd="0" destOrd="0" presId="urn:microsoft.com/office/officeart/2005/8/layout/default"/>
    <dgm:cxn modelId="{1FD92D95-1C37-4648-9622-74AD729D359C}" srcId="{D7C8DDF5-4959-4D89-9FA2-EC03BB14E81F}" destId="{19BF2584-D2CA-477D-A071-E2E8578A762D}" srcOrd="1" destOrd="0" parTransId="{3A8229E0-7A1F-4771-8207-B5A62CACCAF6}" sibTransId="{C250E4B3-65C7-492D-8656-6FB18F88B1A0}"/>
    <dgm:cxn modelId="{D5C0E59E-3B4D-40D7-966B-877F53875111}" type="presOf" srcId="{19BF2584-D2CA-477D-A071-E2E8578A762D}" destId="{68B9F0E8-A6CB-44C5-A280-23125D18C25A}" srcOrd="0" destOrd="0" presId="urn:microsoft.com/office/officeart/2005/8/layout/default"/>
    <dgm:cxn modelId="{A5E9A1D3-F99A-4EA8-8E39-3059509CDDE9}" type="presOf" srcId="{CB8121EB-A5B6-4957-A180-A668D5857E90}" destId="{BBF3E462-3406-43E2-A1A2-4F81AEFCE219}" srcOrd="0" destOrd="0" presId="urn:microsoft.com/office/officeart/2005/8/layout/default"/>
    <dgm:cxn modelId="{BE32A8D5-69FE-4889-819F-C03C8F821106}" srcId="{D7C8DDF5-4959-4D89-9FA2-EC03BB14E81F}" destId="{9E6A59B6-EE02-42DB-9B02-D14E29EAF1F3}" srcOrd="4" destOrd="0" parTransId="{F8CCE77D-0301-4324-A867-43BB63A35511}" sibTransId="{FCD5F565-0F68-4108-9341-8D306F855F89}"/>
    <dgm:cxn modelId="{59B99FDC-BFD5-438A-B239-F2D1C6D8A492}" type="presOf" srcId="{D7C8DDF5-4959-4D89-9FA2-EC03BB14E81F}" destId="{70F2BCBE-31D3-400F-AC3E-50C510035C01}" srcOrd="0" destOrd="0" presId="urn:microsoft.com/office/officeart/2005/8/layout/default"/>
    <dgm:cxn modelId="{BCB9F1FA-1550-4A74-BC9B-CBABD0B1E7B8}" srcId="{D7C8DDF5-4959-4D89-9FA2-EC03BB14E81F}" destId="{1C7C8F06-0684-4638-A18B-DA0E88BD84A4}" srcOrd="5" destOrd="0" parTransId="{56F69998-5D21-47CF-8A67-375409FEFAAA}" sibTransId="{C9307D1D-C6B5-49C9-AC2C-60BABD96A8B2}"/>
    <dgm:cxn modelId="{319B45C2-F845-46B0-AEEF-2688EF2630C6}" type="presParOf" srcId="{70F2BCBE-31D3-400F-AC3E-50C510035C01}" destId="{E47AE8B3-CE54-48B1-A34E-70927171728D}" srcOrd="0" destOrd="0" presId="urn:microsoft.com/office/officeart/2005/8/layout/default"/>
    <dgm:cxn modelId="{754256AB-EC6B-4B56-AF44-FDC565485228}" type="presParOf" srcId="{70F2BCBE-31D3-400F-AC3E-50C510035C01}" destId="{AFEC4398-308C-425B-AE21-78348684A82B}" srcOrd="1" destOrd="0" presId="urn:microsoft.com/office/officeart/2005/8/layout/default"/>
    <dgm:cxn modelId="{E595C17B-E5EB-4FFF-A819-33EA4EB0AE9D}" type="presParOf" srcId="{70F2BCBE-31D3-400F-AC3E-50C510035C01}" destId="{68B9F0E8-A6CB-44C5-A280-23125D18C25A}" srcOrd="2" destOrd="0" presId="urn:microsoft.com/office/officeart/2005/8/layout/default"/>
    <dgm:cxn modelId="{DBA31B1B-A5D8-43E2-BA5B-24386FB612D1}" type="presParOf" srcId="{70F2BCBE-31D3-400F-AC3E-50C510035C01}" destId="{19C65B2E-A9B2-45CA-B24E-3C3B6E4ED9BE}" srcOrd="3" destOrd="0" presId="urn:microsoft.com/office/officeart/2005/8/layout/default"/>
    <dgm:cxn modelId="{D4B7C63E-9164-452B-93B9-AA7DB4004482}" type="presParOf" srcId="{70F2BCBE-31D3-400F-AC3E-50C510035C01}" destId="{BBF3E462-3406-43E2-A1A2-4F81AEFCE219}" srcOrd="4" destOrd="0" presId="urn:microsoft.com/office/officeart/2005/8/layout/default"/>
    <dgm:cxn modelId="{ABF2780F-DE77-4298-8B72-65258DA01FE4}" type="presParOf" srcId="{70F2BCBE-31D3-400F-AC3E-50C510035C01}" destId="{A25C8F3F-527D-48D6-AA08-9A2F9819241F}" srcOrd="5" destOrd="0" presId="urn:microsoft.com/office/officeart/2005/8/layout/default"/>
    <dgm:cxn modelId="{77BB44C6-F310-4527-B1AB-6AB55F6176E3}" type="presParOf" srcId="{70F2BCBE-31D3-400F-AC3E-50C510035C01}" destId="{2FCB4C5C-CD60-4D16-8A30-488CE72A4230}" srcOrd="6" destOrd="0" presId="urn:microsoft.com/office/officeart/2005/8/layout/default"/>
    <dgm:cxn modelId="{A9A91799-1262-4E31-A8F4-A9EB360DC828}" type="presParOf" srcId="{70F2BCBE-31D3-400F-AC3E-50C510035C01}" destId="{A1B10B61-4F68-493D-8C32-3F2E83D144C7}" srcOrd="7" destOrd="0" presId="urn:microsoft.com/office/officeart/2005/8/layout/default"/>
    <dgm:cxn modelId="{E7DCBD79-74E8-46A9-9CDB-30FF1692C2A4}" type="presParOf" srcId="{70F2BCBE-31D3-400F-AC3E-50C510035C01}" destId="{761B638E-975C-4887-A09D-414B1D306611}" srcOrd="8" destOrd="0" presId="urn:microsoft.com/office/officeart/2005/8/layout/default"/>
    <dgm:cxn modelId="{03E0B5A1-F023-44A7-82BB-C67CE3CAC812}" type="presParOf" srcId="{70F2BCBE-31D3-400F-AC3E-50C510035C01}" destId="{93B24975-FC99-422B-9BF5-099ED7B6841C}" srcOrd="9" destOrd="0" presId="urn:microsoft.com/office/officeart/2005/8/layout/default"/>
    <dgm:cxn modelId="{54FC99F3-15A3-4A7F-81D8-B52FDA9CD90E}" type="presParOf" srcId="{70F2BCBE-31D3-400F-AC3E-50C510035C01}" destId="{141C1254-A2B8-4A93-98AF-4CD0B443020F}" srcOrd="10" destOrd="0" presId="urn:microsoft.com/office/officeart/2005/8/layout/default"/>
    <dgm:cxn modelId="{D461377C-71A0-4E9F-99AF-884C9714DEB5}" type="presParOf" srcId="{70F2BCBE-31D3-400F-AC3E-50C510035C01}" destId="{845FB823-FE18-4721-8B17-A604AB619E25}" srcOrd="11" destOrd="0" presId="urn:microsoft.com/office/officeart/2005/8/layout/default"/>
    <dgm:cxn modelId="{F0EDC3E5-A655-4C43-B9D2-E250318405E7}" type="presParOf" srcId="{70F2BCBE-31D3-400F-AC3E-50C510035C01}" destId="{9AA62CC7-8CE8-491E-91C1-CDAF00E17258}"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901031-6D47-4777-9607-7B98B60F1D48}">
      <dsp:nvSpPr>
        <dsp:cNvPr id="0" name=""/>
        <dsp:cNvSpPr/>
      </dsp:nvSpPr>
      <dsp:spPr>
        <a:xfrm>
          <a:off x="1349260" y="48729"/>
          <a:ext cx="2339026" cy="2339026"/>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kern="1200" dirty="0"/>
            <a:t>Learning </a:t>
          </a:r>
          <a:r>
            <a:rPr lang="en-US" sz="2000" b="1" kern="1200" dirty="0"/>
            <a:t>about </a:t>
          </a:r>
          <a:r>
            <a:rPr lang="en-US" sz="2000" kern="1200" dirty="0"/>
            <a:t>Sustainability</a:t>
          </a:r>
        </a:p>
      </dsp:txBody>
      <dsp:txXfrm>
        <a:off x="1661131" y="458059"/>
        <a:ext cx="1715285" cy="1052561"/>
      </dsp:txXfrm>
    </dsp:sp>
    <dsp:sp modelId="{7DF7BE21-0896-4AD8-BA6C-56D398B4800C}">
      <dsp:nvSpPr>
        <dsp:cNvPr id="0" name=""/>
        <dsp:cNvSpPr/>
      </dsp:nvSpPr>
      <dsp:spPr>
        <a:xfrm>
          <a:off x="2193259" y="1510621"/>
          <a:ext cx="2339026" cy="2339026"/>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kern="1200" dirty="0"/>
            <a:t>Learning </a:t>
          </a:r>
          <a:r>
            <a:rPr lang="en-US" sz="2000" b="1" kern="1200" dirty="0"/>
            <a:t>in</a:t>
          </a:r>
          <a:r>
            <a:rPr lang="en-US" sz="2000" kern="1200" dirty="0"/>
            <a:t> Sustainability</a:t>
          </a:r>
        </a:p>
      </dsp:txBody>
      <dsp:txXfrm>
        <a:off x="2908611" y="2114869"/>
        <a:ext cx="1403415" cy="1286464"/>
      </dsp:txXfrm>
    </dsp:sp>
    <dsp:sp modelId="{6A7BD346-86AF-491A-9F26-0FCA4769366F}">
      <dsp:nvSpPr>
        <dsp:cNvPr id="0" name=""/>
        <dsp:cNvSpPr/>
      </dsp:nvSpPr>
      <dsp:spPr>
        <a:xfrm>
          <a:off x="505262" y="1510621"/>
          <a:ext cx="2339026" cy="2339026"/>
        </a:xfrm>
        <a:prstGeom prst="ellipse">
          <a:avLst/>
        </a:prstGeom>
        <a:solidFill>
          <a:schemeClr val="accent4">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kern="1200" dirty="0"/>
            <a:t>Learning </a:t>
          </a:r>
          <a:r>
            <a:rPr lang="en-US" sz="2000" b="1" kern="1200" dirty="0"/>
            <a:t>for</a:t>
          </a:r>
          <a:r>
            <a:rPr lang="en-US" sz="2000" kern="1200" dirty="0"/>
            <a:t> Sustainability</a:t>
          </a:r>
        </a:p>
      </dsp:txBody>
      <dsp:txXfrm>
        <a:off x="725520" y="2114869"/>
        <a:ext cx="1403415" cy="12864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6FCD97-E166-4B7E-8C0E-0139B7F36895}">
      <dsp:nvSpPr>
        <dsp:cNvPr id="0" name=""/>
        <dsp:cNvSpPr/>
      </dsp:nvSpPr>
      <dsp:spPr>
        <a:xfrm>
          <a:off x="57160" y="375509"/>
          <a:ext cx="1409964" cy="1409964"/>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GB" sz="1400" kern="1200" dirty="0">
              <a:solidFill>
                <a:schemeClr val="bg1"/>
              </a:solidFill>
            </a:rPr>
            <a:t>Taught Curriculum</a:t>
          </a:r>
        </a:p>
      </dsp:txBody>
      <dsp:txXfrm>
        <a:off x="254047" y="541774"/>
        <a:ext cx="812952" cy="1077434"/>
      </dsp:txXfrm>
    </dsp:sp>
    <dsp:sp modelId="{AD51C93F-B707-47FA-B62E-5A41B9FAFE50}">
      <dsp:nvSpPr>
        <dsp:cNvPr id="0" name=""/>
        <dsp:cNvSpPr/>
      </dsp:nvSpPr>
      <dsp:spPr>
        <a:xfrm>
          <a:off x="1073351" y="375509"/>
          <a:ext cx="1409964" cy="1409964"/>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GB" sz="1400" kern="1200" dirty="0">
              <a:solidFill>
                <a:schemeClr val="bg1"/>
              </a:solidFill>
            </a:rPr>
            <a:t>Co-Curriculum</a:t>
          </a:r>
        </a:p>
      </dsp:txBody>
      <dsp:txXfrm>
        <a:off x="1473476" y="541774"/>
        <a:ext cx="812952" cy="10774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7AE8B3-CE54-48B1-A34E-70927171728D}">
      <dsp:nvSpPr>
        <dsp:cNvPr id="0" name=""/>
        <dsp:cNvSpPr/>
      </dsp:nvSpPr>
      <dsp:spPr>
        <a:xfrm>
          <a:off x="495061" y="645"/>
          <a:ext cx="2262336" cy="1357401"/>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GB" sz="3300" kern="1200" dirty="0"/>
            <a:t>Assessment</a:t>
          </a:r>
        </a:p>
      </dsp:txBody>
      <dsp:txXfrm>
        <a:off x="495061" y="645"/>
        <a:ext cx="2262336" cy="1357401"/>
      </dsp:txXfrm>
    </dsp:sp>
    <dsp:sp modelId="{68B9F0E8-A6CB-44C5-A280-23125D18C25A}">
      <dsp:nvSpPr>
        <dsp:cNvPr id="0" name=""/>
        <dsp:cNvSpPr/>
      </dsp:nvSpPr>
      <dsp:spPr>
        <a:xfrm>
          <a:off x="2983631" y="645"/>
          <a:ext cx="2262336" cy="1357401"/>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GB" sz="3300" kern="1200"/>
            <a:t>Learning </a:t>
          </a:r>
          <a:r>
            <a:rPr lang="en-GB" sz="3300" kern="1200" dirty="0"/>
            <a:t>Outcomes</a:t>
          </a:r>
        </a:p>
      </dsp:txBody>
      <dsp:txXfrm>
        <a:off x="2983631" y="645"/>
        <a:ext cx="2262336" cy="1357401"/>
      </dsp:txXfrm>
    </dsp:sp>
    <dsp:sp modelId="{BBF3E462-3406-43E2-A1A2-4F81AEFCE219}">
      <dsp:nvSpPr>
        <dsp:cNvPr id="0" name=""/>
        <dsp:cNvSpPr/>
      </dsp:nvSpPr>
      <dsp:spPr>
        <a:xfrm>
          <a:off x="5472201" y="645"/>
          <a:ext cx="2262336" cy="1357401"/>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GB" sz="3300" kern="1200" dirty="0"/>
            <a:t>Thinking Tools</a:t>
          </a:r>
        </a:p>
      </dsp:txBody>
      <dsp:txXfrm>
        <a:off x="5472201" y="645"/>
        <a:ext cx="2262336" cy="1357401"/>
      </dsp:txXfrm>
    </dsp:sp>
    <dsp:sp modelId="{2FCB4C5C-CD60-4D16-8A30-488CE72A4230}">
      <dsp:nvSpPr>
        <dsp:cNvPr id="0" name=""/>
        <dsp:cNvSpPr/>
      </dsp:nvSpPr>
      <dsp:spPr>
        <a:xfrm>
          <a:off x="495061" y="1584280"/>
          <a:ext cx="2262336" cy="1357401"/>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GB" sz="3300" kern="1200"/>
            <a:t>Introducing </a:t>
          </a:r>
          <a:r>
            <a:rPr lang="en-GB" sz="3300" kern="1200" dirty="0"/>
            <a:t>SD</a:t>
          </a:r>
        </a:p>
      </dsp:txBody>
      <dsp:txXfrm>
        <a:off x="495061" y="1584280"/>
        <a:ext cx="2262336" cy="1357401"/>
      </dsp:txXfrm>
    </dsp:sp>
    <dsp:sp modelId="{761B638E-975C-4887-A09D-414B1D306611}">
      <dsp:nvSpPr>
        <dsp:cNvPr id="0" name=""/>
        <dsp:cNvSpPr/>
      </dsp:nvSpPr>
      <dsp:spPr>
        <a:xfrm>
          <a:off x="2983631" y="1584280"/>
          <a:ext cx="2262336" cy="1357401"/>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GB" sz="3300" kern="1200" dirty="0"/>
            <a:t>Case Studies</a:t>
          </a:r>
        </a:p>
      </dsp:txBody>
      <dsp:txXfrm>
        <a:off x="2983631" y="1584280"/>
        <a:ext cx="2262336" cy="1357401"/>
      </dsp:txXfrm>
    </dsp:sp>
    <dsp:sp modelId="{141C1254-A2B8-4A93-98AF-4CD0B443020F}">
      <dsp:nvSpPr>
        <dsp:cNvPr id="0" name=""/>
        <dsp:cNvSpPr/>
      </dsp:nvSpPr>
      <dsp:spPr>
        <a:xfrm>
          <a:off x="5472201" y="1584280"/>
          <a:ext cx="2262336" cy="1357401"/>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GB" sz="3300" kern="1200" dirty="0"/>
            <a:t>Pedagogy</a:t>
          </a:r>
        </a:p>
      </dsp:txBody>
      <dsp:txXfrm>
        <a:off x="5472201" y="1584280"/>
        <a:ext cx="2262336" cy="1357401"/>
      </dsp:txXfrm>
    </dsp:sp>
    <dsp:sp modelId="{9AA62CC7-8CE8-491E-91C1-CDAF00E17258}">
      <dsp:nvSpPr>
        <dsp:cNvPr id="0" name=""/>
        <dsp:cNvSpPr/>
      </dsp:nvSpPr>
      <dsp:spPr>
        <a:xfrm>
          <a:off x="2983631" y="3167916"/>
          <a:ext cx="2262336" cy="1357401"/>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GB" sz="3300" kern="1200" dirty="0"/>
            <a:t>Useful Resources</a:t>
          </a:r>
        </a:p>
      </dsp:txBody>
      <dsp:txXfrm>
        <a:off x="2983631" y="3167916"/>
        <a:ext cx="2262336" cy="1357401"/>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3E2457-1E70-44D3-89E2-F10751868728}" type="datetimeFigureOut">
              <a:rPr lang="en-GB" smtClean="0"/>
              <a:pPr/>
              <a:t>11/07/2019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C83C57-E74E-4F6C-9B6F-B8E113A5CF80}"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s://www.flickr.com/photos/mercyforanimalscanada/8250115715" TargetMode="External"/><Relationship Id="rId3" Type="http://schemas.openxmlformats.org/officeDocument/2006/relationships/hyperlink" Target="https://www.publicdomainpictures.net/en/view-image.php?image=296125&amp;picture=deforestation" TargetMode="External"/><Relationship Id="rId7" Type="http://schemas.openxmlformats.org/officeDocument/2006/relationships/hyperlink" Target="https://www.flickr.com/photos/50999011@N08/4944446927" TargetMode="External"/><Relationship Id="rId2" Type="http://schemas.openxmlformats.org/officeDocument/2006/relationships/slide" Target="../slides/slide21.xml"/><Relationship Id="rId1" Type="http://schemas.openxmlformats.org/officeDocument/2006/relationships/notesMaster" Target="../notesMasters/notesMaster1.xml"/><Relationship Id="rId6" Type="http://schemas.openxmlformats.org/officeDocument/2006/relationships/hyperlink" Target="https://pixabay.com/photos/garbage-plastic-waste-beach-3552363/" TargetMode="External"/><Relationship Id="rId5" Type="http://schemas.openxmlformats.org/officeDocument/2006/relationships/hyperlink" Target="https://kivu.com/human-population-increase-how-are-we-doing/" TargetMode="External"/><Relationship Id="rId10" Type="http://schemas.openxmlformats.org/officeDocument/2006/relationships/hyperlink" Target="https://commons.wikimedia.org/wiki/File:Jyv%C3%A4skyl%C3%A4_-_solar_panels.jpg" TargetMode="External"/><Relationship Id="rId4" Type="http://schemas.openxmlformats.org/officeDocument/2006/relationships/hyperlink" Target="https://commons.wikimedia.org/wiki/File:Miami_traffic_jam,_I-95_North_rush_hour.jpg" TargetMode="External"/><Relationship Id="rId9" Type="http://schemas.openxmlformats.org/officeDocument/2006/relationships/hyperlink" Target="https://www.flickr.com/photos/esthervargasc/9657863733"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Students</a:t>
            </a:r>
            <a:r>
              <a:rPr lang="en-GB" baseline="0" dirty="0"/>
              <a:t> discuss in pairs, then share ideas.</a:t>
            </a:r>
            <a:endParaRPr lang="en-GB" dirty="0"/>
          </a:p>
        </p:txBody>
      </p:sp>
      <p:sp>
        <p:nvSpPr>
          <p:cNvPr id="4" name="Slide Number Placeholder 3"/>
          <p:cNvSpPr>
            <a:spLocks noGrp="1"/>
          </p:cNvSpPr>
          <p:nvPr>
            <p:ph type="sldNum" sz="quarter" idx="10"/>
          </p:nvPr>
        </p:nvSpPr>
        <p:spPr/>
        <p:txBody>
          <a:bodyPr/>
          <a:lstStyle/>
          <a:p>
            <a:fld id="{CDC83C57-E74E-4F6C-9B6F-B8E113A5CF80}" type="slidenum">
              <a:rPr lang="en-GB" smtClean="0"/>
              <a:pPr/>
              <a:t>2</a:t>
            </a:fld>
            <a:endParaRPr lang="en-GB"/>
          </a:p>
        </p:txBody>
      </p:sp>
    </p:spTree>
    <p:extLst>
      <p:ext uri="{BB962C8B-B14F-4D97-AF65-F5344CB8AC3E}">
        <p14:creationId xmlns:p14="http://schemas.microsoft.com/office/powerpoint/2010/main" val="9411274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https://www.publicdomainpictures.net/en/view-image.php?image=296125&amp;picture=deforestation</a:t>
            </a:r>
            <a:endParaRPr lang="en-GB" dirty="0"/>
          </a:p>
          <a:p>
            <a:r>
              <a:rPr lang="en-GB" dirty="0">
                <a:hlinkClick r:id="rId4"/>
              </a:rPr>
              <a:t>https://commons.wikimedia.org/wiki/File:Miami_traffic_jam,_I-95_North_rush_hour.jpg</a:t>
            </a:r>
            <a:endParaRPr lang="en-GB" dirty="0"/>
          </a:p>
          <a:p>
            <a:r>
              <a:rPr lang="en-GB" dirty="0">
                <a:hlinkClick r:id="rId5"/>
              </a:rPr>
              <a:t>https://kivu.com/human-population-increase-how-are-we-doing/</a:t>
            </a:r>
            <a:endParaRPr lang="en-GB" dirty="0"/>
          </a:p>
          <a:p>
            <a:r>
              <a:rPr lang="en-GB" dirty="0">
                <a:hlinkClick r:id="rId6"/>
              </a:rPr>
              <a:t>https://pixabay.com/photos/garbage-plastic-waste-beach-3552363/</a:t>
            </a:r>
            <a:endParaRPr lang="en-GB" dirty="0"/>
          </a:p>
          <a:p>
            <a:r>
              <a:rPr lang="en-GB" dirty="0">
                <a:hlinkClick r:id="rId7"/>
              </a:rPr>
              <a:t>https://www.flickr.com/photos/50999011@N08/4944446927</a:t>
            </a:r>
            <a:endParaRPr lang="en-GB" dirty="0"/>
          </a:p>
          <a:p>
            <a:r>
              <a:rPr lang="en-GB" dirty="0">
                <a:hlinkClick r:id="rId8"/>
              </a:rPr>
              <a:t>https://www.flickr.com/photos/mercyforanimalscanada/8250115715</a:t>
            </a:r>
            <a:endParaRPr lang="en-GB" dirty="0"/>
          </a:p>
          <a:p>
            <a:r>
              <a:rPr lang="en-GB" dirty="0">
                <a:hlinkClick r:id="rId9"/>
              </a:rPr>
              <a:t>https://www.flickr.com/photos/esthervargasc/9657863733</a:t>
            </a:r>
            <a:endParaRPr lang="en-GB" dirty="0"/>
          </a:p>
          <a:p>
            <a:r>
              <a:rPr lang="en-GB" dirty="0">
                <a:hlinkClick r:id="rId10"/>
              </a:rPr>
              <a:t>https://commons.wikimedia.org/wiki/File:Jyv%C3%A4skyl%C3%A4_-_solar_panels.jpg</a:t>
            </a:r>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CDC83C57-E74E-4F6C-9B6F-B8E113A5CF80}" type="slidenum">
              <a:rPr lang="en-GB" smtClean="0"/>
              <a:pPr/>
              <a:t>21</a:t>
            </a:fld>
            <a:endParaRPr lang="en-GB"/>
          </a:p>
        </p:txBody>
      </p:sp>
    </p:spTree>
    <p:extLst>
      <p:ext uri="{BB962C8B-B14F-4D97-AF65-F5344CB8AC3E}">
        <p14:creationId xmlns:p14="http://schemas.microsoft.com/office/powerpoint/2010/main" val="27230887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DC83C57-E74E-4F6C-9B6F-B8E113A5CF80}" type="slidenum">
              <a:rPr lang="en-GB" smtClean="0"/>
              <a:pPr/>
              <a:t>28</a:t>
            </a:fld>
            <a:endParaRPr lang="en-GB"/>
          </a:p>
        </p:txBody>
      </p:sp>
    </p:spTree>
    <p:extLst>
      <p:ext uri="{BB962C8B-B14F-4D97-AF65-F5344CB8AC3E}">
        <p14:creationId xmlns:p14="http://schemas.microsoft.com/office/powerpoint/2010/main" val="22749329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DABC5CF-095E-4701-8372-DC841C76838A}" type="datetime1">
              <a:rPr lang="en-GB" smtClean="0"/>
              <a:pPr/>
              <a:t>11/07/2019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342EEA-D9D5-493D-919E-3BF5DFC1DAB3}"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3B10D2F-7710-4FEA-B466-E15EF8E2CCB8}" type="datetime1">
              <a:rPr lang="en-GB" smtClean="0"/>
              <a:pPr/>
              <a:t>11/07/2019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342EEA-D9D5-493D-919E-3BF5DFC1DAB3}"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B71E63F-25C2-4C68-94C7-7E5306B09B6F}" type="datetime1">
              <a:rPr lang="en-GB" smtClean="0"/>
              <a:pPr/>
              <a:t>11/07/2019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342EEA-D9D5-493D-919E-3BF5DFC1DAB3}"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426183B-C067-4B7E-BD37-A1147C1EEA29}" type="datetime1">
              <a:rPr lang="en-GB" smtClean="0"/>
              <a:pPr/>
              <a:t>11/07/2019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342EEA-D9D5-493D-919E-3BF5DFC1DAB3}"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35FFDC9-8111-4408-985A-4A17AA6F957A}" type="datetime1">
              <a:rPr lang="en-GB" smtClean="0"/>
              <a:pPr/>
              <a:t>11/07/2019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342EEA-D9D5-493D-919E-3BF5DFC1DAB3}"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C6AF35A-9564-4641-92FE-DBBC110D4D85}" type="datetime1">
              <a:rPr lang="en-GB" smtClean="0"/>
              <a:pPr/>
              <a:t>11/07/2019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B342EEA-D9D5-493D-919E-3BF5DFC1DAB3}"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83F4FF7-977D-40CE-BA57-FFFF000F6F6B}" type="datetime1">
              <a:rPr lang="en-GB" smtClean="0"/>
              <a:pPr/>
              <a:t>11/07/2019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B342EEA-D9D5-493D-919E-3BF5DFC1DAB3}"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6EDA88F-42D6-4C15-B9C0-3F56585BEBBA}" type="datetime1">
              <a:rPr lang="en-GB" smtClean="0"/>
              <a:pPr/>
              <a:t>11/07/2019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B342EEA-D9D5-493D-919E-3BF5DFC1DAB3}"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DB9605-10E7-4139-8451-6C9F403534F4}" type="datetime1">
              <a:rPr lang="en-GB" smtClean="0"/>
              <a:pPr/>
              <a:t>11/07/2019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B342EEA-D9D5-493D-919E-3BF5DFC1DAB3}"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B71D88-65F9-4B7F-B359-FBC472A2855F}" type="datetime1">
              <a:rPr lang="en-GB" smtClean="0"/>
              <a:pPr/>
              <a:t>11/07/2019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B342EEA-D9D5-493D-919E-3BF5DFC1DAB3}"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05E6F7C-1FEF-4D72-940A-1BFD05C79EA8}" type="datetime1">
              <a:rPr lang="en-GB" smtClean="0"/>
              <a:pPr/>
              <a:t>11/07/2019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B342EEA-D9D5-493D-919E-3BF5DFC1DAB3}"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A7D9A2-50F2-40F8-9969-74200E7FCF46}" type="datetime1">
              <a:rPr lang="en-GB" smtClean="0"/>
              <a:pPr/>
              <a:t>11/07/2019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342EEA-D9D5-493D-919E-3BF5DFC1DAB3}" type="slidenum">
              <a:rPr lang="en-GB" smtClean="0"/>
              <a:pPr/>
              <a:t>‹#›</a:t>
            </a:fld>
            <a:endParaRPr lang="en-GB"/>
          </a:p>
        </p:txBody>
      </p:sp>
      <p:pic>
        <p:nvPicPr>
          <p:cNvPr id="7" name="Picture 3"/>
          <p:cNvPicPr>
            <a:picLocks noChangeAspect="1" noChangeArrowheads="1"/>
          </p:cNvPicPr>
          <p:nvPr userDrawn="1"/>
        </p:nvPicPr>
        <p:blipFill>
          <a:blip r:embed="rId13" cstate="print"/>
          <a:srcRect/>
          <a:stretch>
            <a:fillRect/>
          </a:stretch>
        </p:blipFill>
        <p:spPr bwMode="auto">
          <a:xfrm>
            <a:off x="0" y="0"/>
            <a:ext cx="9144000" cy="6858000"/>
          </a:xfrm>
          <a:prstGeom prst="rect">
            <a:avLst/>
          </a:prstGeom>
          <a:noFill/>
          <a:ln w="9525">
            <a:noFill/>
            <a:round/>
            <a:headEnd/>
            <a:tailEnd/>
          </a:ln>
          <a:effec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unesdoc.unesco.org/ark:/48223/pf0000247444_eng" TargetMode="External"/><Relationship Id="rId2" Type="http://schemas.openxmlformats.org/officeDocument/2006/relationships/hyperlink" Target="https://www.thecommonwealth-educationhub.net/commonwealth-curriculum-framework-enabling-sdgs/"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esdg.our.dmu.ac.uk/"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esdg.our.dmu.ac.uk/teaching-resources/learning-materials/" TargetMode="External"/><Relationship Id="rId1" Type="http://schemas.openxmlformats.org/officeDocument/2006/relationships/slideLayout" Target="../slideLayouts/slideLayout2.xml"/><Relationship Id="rId4" Type="http://schemas.openxmlformats.org/officeDocument/2006/relationships/hyperlink" Target="https://dashboards.sdgindex.org/#/"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3B1E9-F742-4DA3-9F2D-D58C51287F89}"/>
              </a:ext>
            </a:extLst>
          </p:cNvPr>
          <p:cNvSpPr>
            <a:spLocks noGrp="1"/>
          </p:cNvSpPr>
          <p:nvPr>
            <p:ph type="ctrTitle"/>
          </p:nvPr>
        </p:nvSpPr>
        <p:spPr>
          <a:xfrm>
            <a:off x="-162272" y="2552096"/>
            <a:ext cx="9468544" cy="1907834"/>
          </a:xfrm>
        </p:spPr>
        <p:txBody>
          <a:bodyPr>
            <a:normAutofit fontScale="90000"/>
          </a:bodyPr>
          <a:lstStyle/>
          <a:p>
            <a:r>
              <a:rPr lang="en-GB" dirty="0">
                <a:latin typeface="Calibri" panose="020F0502020204030204" pitchFamily="34" charset="0"/>
                <a:ea typeface="Calibri" panose="020F0502020204030204" pitchFamily="34" charset="0"/>
              </a:rPr>
              <a:t>Embedding Education for the SDGs – what this means, tools and support available</a:t>
            </a:r>
            <a:endParaRPr lang="en-GB" dirty="0"/>
          </a:p>
        </p:txBody>
      </p:sp>
      <p:sp>
        <p:nvSpPr>
          <p:cNvPr id="3" name="Subtitle 2">
            <a:extLst>
              <a:ext uri="{FF2B5EF4-FFF2-40B4-BE49-F238E27FC236}">
                <a16:creationId xmlns:a16="http://schemas.microsoft.com/office/drawing/2014/main" id="{BBB83870-7EA7-423B-A6CD-6AF7FDE373C6}"/>
              </a:ext>
            </a:extLst>
          </p:cNvPr>
          <p:cNvSpPr>
            <a:spLocks noGrp="1"/>
          </p:cNvSpPr>
          <p:nvPr>
            <p:ph type="subTitle" idx="1"/>
          </p:nvPr>
        </p:nvSpPr>
        <p:spPr>
          <a:xfrm>
            <a:off x="251520" y="5013176"/>
            <a:ext cx="8640960" cy="1326765"/>
          </a:xfrm>
        </p:spPr>
        <p:txBody>
          <a:bodyPr>
            <a:normAutofit fontScale="70000" lnSpcReduction="20000"/>
          </a:bodyPr>
          <a:lstStyle/>
          <a:p>
            <a:r>
              <a:rPr lang="en-GB" dirty="0"/>
              <a:t>Dr Andrew Reeves, Institute of Energy and Sustainable Development</a:t>
            </a:r>
          </a:p>
          <a:p>
            <a:r>
              <a:rPr lang="en-GB" dirty="0" err="1"/>
              <a:t>TeachSDGs</a:t>
            </a:r>
            <a:r>
              <a:rPr lang="en-GB" dirty="0"/>
              <a:t> event</a:t>
            </a:r>
          </a:p>
          <a:p>
            <a:r>
              <a:rPr lang="en-GB" dirty="0"/>
              <a:t>Thursday 11</a:t>
            </a:r>
            <a:r>
              <a:rPr lang="en-GB" baseline="30000" dirty="0"/>
              <a:t>th</a:t>
            </a:r>
            <a:r>
              <a:rPr lang="en-GB" dirty="0"/>
              <a:t> July 2019</a:t>
            </a:r>
          </a:p>
        </p:txBody>
      </p:sp>
      <p:pic>
        <p:nvPicPr>
          <p:cNvPr id="5" name="Picture 4">
            <a:extLst>
              <a:ext uri="{FF2B5EF4-FFF2-40B4-BE49-F238E27FC236}">
                <a16:creationId xmlns:a16="http://schemas.microsoft.com/office/drawing/2014/main" id="{FCB01F97-BE07-47B8-9D22-D1150A4BBF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9403" y="34518"/>
            <a:ext cx="2770749" cy="2776593"/>
          </a:xfrm>
          <a:prstGeom prst="rect">
            <a:avLst/>
          </a:prstGeom>
        </p:spPr>
      </p:pic>
    </p:spTree>
    <p:extLst>
      <p:ext uri="{BB962C8B-B14F-4D97-AF65-F5344CB8AC3E}">
        <p14:creationId xmlns:p14="http://schemas.microsoft.com/office/powerpoint/2010/main" val="10377129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7DCBB-FD2F-4868-B322-F6289A6FDB56}"/>
              </a:ext>
            </a:extLst>
          </p:cNvPr>
          <p:cNvSpPr>
            <a:spLocks noGrp="1"/>
          </p:cNvSpPr>
          <p:nvPr>
            <p:ph type="title"/>
          </p:nvPr>
        </p:nvSpPr>
        <p:spPr/>
        <p:txBody>
          <a:bodyPr/>
          <a:lstStyle/>
          <a:p>
            <a:r>
              <a:rPr lang="en-GB" dirty="0"/>
              <a:t>Implications for a Programme? </a:t>
            </a:r>
          </a:p>
        </p:txBody>
      </p:sp>
      <p:sp>
        <p:nvSpPr>
          <p:cNvPr id="3" name="Content Placeholder 2">
            <a:extLst>
              <a:ext uri="{FF2B5EF4-FFF2-40B4-BE49-F238E27FC236}">
                <a16:creationId xmlns:a16="http://schemas.microsoft.com/office/drawing/2014/main" id="{483B5486-7633-4C4D-A561-88521AAA4795}"/>
              </a:ext>
            </a:extLst>
          </p:cNvPr>
          <p:cNvSpPr>
            <a:spLocks noGrp="1"/>
          </p:cNvSpPr>
          <p:nvPr>
            <p:ph idx="1"/>
          </p:nvPr>
        </p:nvSpPr>
        <p:spPr>
          <a:xfrm>
            <a:off x="457200" y="1600200"/>
            <a:ext cx="6563072" cy="4525963"/>
          </a:xfrm>
        </p:spPr>
        <p:txBody>
          <a:bodyPr/>
          <a:lstStyle/>
          <a:p>
            <a:r>
              <a:rPr lang="en-GB" dirty="0"/>
              <a:t>Consider aiming for at least</a:t>
            </a:r>
          </a:p>
          <a:p>
            <a:pPr lvl="1"/>
            <a:r>
              <a:rPr lang="en-GB" dirty="0"/>
              <a:t>Introducing Sustainable Development</a:t>
            </a:r>
          </a:p>
          <a:p>
            <a:pPr lvl="1"/>
            <a:r>
              <a:rPr lang="en-GB" dirty="0"/>
              <a:t>Awareness and relevance of the SDGs</a:t>
            </a:r>
          </a:p>
          <a:p>
            <a:pPr lvl="1"/>
            <a:r>
              <a:rPr lang="en-GB" dirty="0"/>
              <a:t>Linked to </a:t>
            </a:r>
            <a:r>
              <a:rPr lang="en-GB" u="sng" dirty="0"/>
              <a:t>at least one assessment</a:t>
            </a:r>
          </a:p>
          <a:p>
            <a:pPr lvl="1"/>
            <a:r>
              <a:rPr lang="en-GB" dirty="0"/>
              <a:t>Done by </a:t>
            </a:r>
            <a:r>
              <a:rPr lang="en-GB" u="sng" dirty="0"/>
              <a:t>all students</a:t>
            </a:r>
          </a:p>
          <a:p>
            <a:pPr lvl="2"/>
            <a:r>
              <a:rPr lang="en-GB" dirty="0"/>
              <a:t>Compulsory module(s)</a:t>
            </a:r>
          </a:p>
        </p:txBody>
      </p:sp>
      <p:sp>
        <p:nvSpPr>
          <p:cNvPr id="4" name="Slide Number Placeholder 3">
            <a:extLst>
              <a:ext uri="{FF2B5EF4-FFF2-40B4-BE49-F238E27FC236}">
                <a16:creationId xmlns:a16="http://schemas.microsoft.com/office/drawing/2014/main" id="{F69034ED-6DE2-45A3-A829-2A6BF3589CD7}"/>
              </a:ext>
            </a:extLst>
          </p:cNvPr>
          <p:cNvSpPr>
            <a:spLocks noGrp="1"/>
          </p:cNvSpPr>
          <p:nvPr>
            <p:ph type="sldNum" sz="quarter" idx="12"/>
          </p:nvPr>
        </p:nvSpPr>
        <p:spPr/>
        <p:txBody>
          <a:bodyPr/>
          <a:lstStyle/>
          <a:p>
            <a:fld id="{3B342EEA-D9D5-493D-919E-3BF5DFC1DAB3}" type="slidenum">
              <a:rPr lang="en-GB" smtClean="0"/>
              <a:pPr/>
              <a:t>10</a:t>
            </a:fld>
            <a:endParaRPr lang="en-GB"/>
          </a:p>
        </p:txBody>
      </p:sp>
    </p:spTree>
    <p:extLst>
      <p:ext uri="{BB962C8B-B14F-4D97-AF65-F5344CB8AC3E}">
        <p14:creationId xmlns:p14="http://schemas.microsoft.com/office/powerpoint/2010/main" val="15367534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36DC4-E744-4219-98EC-AC613454BC3B}"/>
              </a:ext>
            </a:extLst>
          </p:cNvPr>
          <p:cNvSpPr>
            <a:spLocks noGrp="1"/>
          </p:cNvSpPr>
          <p:nvPr>
            <p:ph type="title"/>
          </p:nvPr>
        </p:nvSpPr>
        <p:spPr/>
        <p:txBody>
          <a:bodyPr/>
          <a:lstStyle/>
          <a:p>
            <a:r>
              <a:rPr lang="en-GB" dirty="0"/>
              <a:t>Practical Ideas</a:t>
            </a:r>
          </a:p>
        </p:txBody>
      </p:sp>
      <p:graphicFrame>
        <p:nvGraphicFramePr>
          <p:cNvPr id="5" name="Content Placeholder 4">
            <a:extLst>
              <a:ext uri="{FF2B5EF4-FFF2-40B4-BE49-F238E27FC236}">
                <a16:creationId xmlns:a16="http://schemas.microsoft.com/office/drawing/2014/main" id="{860B4A01-CCA6-43B3-8884-427C5C435697}"/>
              </a:ext>
            </a:extLst>
          </p:cNvPr>
          <p:cNvGraphicFramePr>
            <a:graphicFrameLocks noGrp="1"/>
          </p:cNvGraphicFramePr>
          <p:nvPr>
            <p:ph idx="1"/>
            <p:extLst>
              <p:ext uri="{D42A27DB-BD31-4B8C-83A1-F6EECF244321}">
                <p14:modId xmlns:p14="http://schemas.microsoft.com/office/powerpoint/2010/main" val="2263361471"/>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E1DB29E4-4236-4132-AA51-3232E1325494}"/>
              </a:ext>
            </a:extLst>
          </p:cNvPr>
          <p:cNvSpPr>
            <a:spLocks noGrp="1"/>
          </p:cNvSpPr>
          <p:nvPr>
            <p:ph type="sldNum" sz="quarter" idx="12"/>
          </p:nvPr>
        </p:nvSpPr>
        <p:spPr/>
        <p:txBody>
          <a:bodyPr/>
          <a:lstStyle/>
          <a:p>
            <a:fld id="{3B342EEA-D9D5-493D-919E-3BF5DFC1DAB3}" type="slidenum">
              <a:rPr lang="en-GB" smtClean="0"/>
              <a:pPr/>
              <a:t>11</a:t>
            </a:fld>
            <a:endParaRPr lang="en-GB"/>
          </a:p>
        </p:txBody>
      </p:sp>
    </p:spTree>
    <p:extLst>
      <p:ext uri="{BB962C8B-B14F-4D97-AF65-F5344CB8AC3E}">
        <p14:creationId xmlns:p14="http://schemas.microsoft.com/office/powerpoint/2010/main" val="6605373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CD364-5543-4F8B-A3A9-0A851A392C94}"/>
              </a:ext>
            </a:extLst>
          </p:cNvPr>
          <p:cNvSpPr>
            <a:spLocks noGrp="1"/>
          </p:cNvSpPr>
          <p:nvPr>
            <p:ph type="title"/>
          </p:nvPr>
        </p:nvSpPr>
        <p:spPr/>
        <p:txBody>
          <a:bodyPr/>
          <a:lstStyle/>
          <a:p>
            <a:r>
              <a:rPr lang="en-GB" dirty="0"/>
              <a:t>Assessment</a:t>
            </a:r>
          </a:p>
        </p:txBody>
      </p:sp>
      <p:sp>
        <p:nvSpPr>
          <p:cNvPr id="3" name="Content Placeholder 2">
            <a:extLst>
              <a:ext uri="{FF2B5EF4-FFF2-40B4-BE49-F238E27FC236}">
                <a16:creationId xmlns:a16="http://schemas.microsoft.com/office/drawing/2014/main" id="{53E82DB8-713D-4064-9607-E5E21BAFE01F}"/>
              </a:ext>
            </a:extLst>
          </p:cNvPr>
          <p:cNvSpPr>
            <a:spLocks noGrp="1"/>
          </p:cNvSpPr>
          <p:nvPr>
            <p:ph idx="1"/>
          </p:nvPr>
        </p:nvSpPr>
        <p:spPr/>
        <p:txBody>
          <a:bodyPr/>
          <a:lstStyle/>
          <a:p>
            <a:r>
              <a:rPr lang="en-GB" dirty="0"/>
              <a:t>Make a sustainable development challenge or an SDG  the focus for an assessed activity</a:t>
            </a:r>
          </a:p>
          <a:p>
            <a:pPr lvl="1"/>
            <a:r>
              <a:rPr lang="en-GB" dirty="0"/>
              <a:t>Offer and/or students choose</a:t>
            </a:r>
          </a:p>
          <a:p>
            <a:r>
              <a:rPr lang="en-GB" dirty="0"/>
              <a:t>Done at DMU in Social Enterprise, Marketing, Electronic Engineering…</a:t>
            </a:r>
          </a:p>
        </p:txBody>
      </p:sp>
      <p:sp>
        <p:nvSpPr>
          <p:cNvPr id="4" name="Slide Number Placeholder 3">
            <a:extLst>
              <a:ext uri="{FF2B5EF4-FFF2-40B4-BE49-F238E27FC236}">
                <a16:creationId xmlns:a16="http://schemas.microsoft.com/office/drawing/2014/main" id="{97C7E166-3507-4D8E-9980-9F5B14F39207}"/>
              </a:ext>
            </a:extLst>
          </p:cNvPr>
          <p:cNvSpPr>
            <a:spLocks noGrp="1"/>
          </p:cNvSpPr>
          <p:nvPr>
            <p:ph type="sldNum" sz="quarter" idx="12"/>
          </p:nvPr>
        </p:nvSpPr>
        <p:spPr/>
        <p:txBody>
          <a:bodyPr/>
          <a:lstStyle/>
          <a:p>
            <a:fld id="{3B342EEA-D9D5-493D-919E-3BF5DFC1DAB3}" type="slidenum">
              <a:rPr lang="en-GB" smtClean="0"/>
              <a:pPr/>
              <a:t>12</a:t>
            </a:fld>
            <a:endParaRPr lang="en-GB"/>
          </a:p>
        </p:txBody>
      </p:sp>
    </p:spTree>
    <p:extLst>
      <p:ext uri="{BB962C8B-B14F-4D97-AF65-F5344CB8AC3E}">
        <p14:creationId xmlns:p14="http://schemas.microsoft.com/office/powerpoint/2010/main" val="23975584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B0358-3AE1-4228-B212-730145A12586}"/>
              </a:ext>
            </a:extLst>
          </p:cNvPr>
          <p:cNvSpPr>
            <a:spLocks noGrp="1"/>
          </p:cNvSpPr>
          <p:nvPr>
            <p:ph type="title"/>
          </p:nvPr>
        </p:nvSpPr>
        <p:spPr>
          <a:xfrm>
            <a:off x="0" y="178706"/>
            <a:ext cx="9144000" cy="922114"/>
          </a:xfrm>
        </p:spPr>
        <p:txBody>
          <a:bodyPr>
            <a:normAutofit/>
          </a:bodyPr>
          <a:lstStyle/>
          <a:p>
            <a:r>
              <a:rPr lang="en-GB" dirty="0"/>
              <a:t>Embed in Course Learning Outcomes</a:t>
            </a:r>
          </a:p>
        </p:txBody>
      </p:sp>
      <p:sp>
        <p:nvSpPr>
          <p:cNvPr id="3" name="Content Placeholder 2">
            <a:extLst>
              <a:ext uri="{FF2B5EF4-FFF2-40B4-BE49-F238E27FC236}">
                <a16:creationId xmlns:a16="http://schemas.microsoft.com/office/drawing/2014/main" id="{2489989F-CDBB-4BCC-9BFA-FC75AABFE40C}"/>
              </a:ext>
            </a:extLst>
          </p:cNvPr>
          <p:cNvSpPr>
            <a:spLocks noGrp="1"/>
          </p:cNvSpPr>
          <p:nvPr>
            <p:ph idx="1"/>
          </p:nvPr>
        </p:nvSpPr>
        <p:spPr/>
        <p:txBody>
          <a:bodyPr/>
          <a:lstStyle/>
          <a:p>
            <a:pPr marL="514350" indent="-514350">
              <a:buFont typeface="+mj-lt"/>
              <a:buAutoNum type="arabicPeriod"/>
            </a:pPr>
            <a:r>
              <a:rPr lang="en-GB" dirty="0"/>
              <a:t>Align with professional bodies?</a:t>
            </a:r>
          </a:p>
          <a:p>
            <a:pPr marL="514350" indent="-514350">
              <a:buFont typeface="+mj-lt"/>
              <a:buAutoNum type="arabicPeriod"/>
            </a:pPr>
            <a:r>
              <a:rPr lang="en-GB" dirty="0"/>
              <a:t>Link to ESD project outcomes</a:t>
            </a:r>
          </a:p>
          <a:p>
            <a:pPr marL="514350" indent="-514350">
              <a:buFont typeface="+mj-lt"/>
              <a:buAutoNum type="arabicPeriod"/>
            </a:pPr>
            <a:r>
              <a:rPr lang="en-GB" dirty="0"/>
              <a:t>Draw on published LOs linked to each SDG</a:t>
            </a:r>
          </a:p>
          <a:p>
            <a:endParaRPr lang="en-GB" dirty="0"/>
          </a:p>
        </p:txBody>
      </p:sp>
      <p:sp>
        <p:nvSpPr>
          <p:cNvPr id="4" name="Slide Number Placeholder 3">
            <a:extLst>
              <a:ext uri="{FF2B5EF4-FFF2-40B4-BE49-F238E27FC236}">
                <a16:creationId xmlns:a16="http://schemas.microsoft.com/office/drawing/2014/main" id="{2CB0D734-3E18-482D-A03A-888D6BE1F4FA}"/>
              </a:ext>
            </a:extLst>
          </p:cNvPr>
          <p:cNvSpPr>
            <a:spLocks noGrp="1"/>
          </p:cNvSpPr>
          <p:nvPr>
            <p:ph type="sldNum" sz="quarter" idx="12"/>
          </p:nvPr>
        </p:nvSpPr>
        <p:spPr/>
        <p:txBody>
          <a:bodyPr/>
          <a:lstStyle/>
          <a:p>
            <a:fld id="{3B342EEA-D9D5-493D-919E-3BF5DFC1DAB3}" type="slidenum">
              <a:rPr lang="en-GB" smtClean="0"/>
              <a:pPr/>
              <a:t>13</a:t>
            </a:fld>
            <a:endParaRPr lang="en-GB"/>
          </a:p>
        </p:txBody>
      </p:sp>
    </p:spTree>
    <p:extLst>
      <p:ext uri="{BB962C8B-B14F-4D97-AF65-F5344CB8AC3E}">
        <p14:creationId xmlns:p14="http://schemas.microsoft.com/office/powerpoint/2010/main" val="2137459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98FFC-DC98-4356-B0FE-B9F4242DBFE7}"/>
              </a:ext>
            </a:extLst>
          </p:cNvPr>
          <p:cNvSpPr>
            <a:spLocks noGrp="1"/>
          </p:cNvSpPr>
          <p:nvPr>
            <p:ph type="title"/>
          </p:nvPr>
        </p:nvSpPr>
        <p:spPr/>
        <p:txBody>
          <a:bodyPr/>
          <a:lstStyle/>
          <a:p>
            <a:r>
              <a:rPr lang="en-GB" dirty="0"/>
              <a:t>Useful Resources</a:t>
            </a:r>
          </a:p>
        </p:txBody>
      </p:sp>
      <p:sp>
        <p:nvSpPr>
          <p:cNvPr id="3" name="Content Placeholder 2">
            <a:extLst>
              <a:ext uri="{FF2B5EF4-FFF2-40B4-BE49-F238E27FC236}">
                <a16:creationId xmlns:a16="http://schemas.microsoft.com/office/drawing/2014/main" id="{477ACFAA-6055-41A6-8622-A409368D74B2}"/>
              </a:ext>
            </a:extLst>
          </p:cNvPr>
          <p:cNvSpPr>
            <a:spLocks noGrp="1"/>
          </p:cNvSpPr>
          <p:nvPr>
            <p:ph idx="1"/>
          </p:nvPr>
        </p:nvSpPr>
        <p:spPr/>
        <p:txBody>
          <a:bodyPr>
            <a:normAutofit/>
          </a:bodyPr>
          <a:lstStyle/>
          <a:p>
            <a:r>
              <a:rPr lang="en-US" sz="2800" dirty="0">
                <a:hlinkClick r:id="rId2"/>
              </a:rPr>
              <a:t>Commonwealth Curriculum Framework for the SDGs (2017).</a:t>
            </a:r>
            <a:r>
              <a:rPr lang="en-US" sz="2800" dirty="0"/>
              <a:t> </a:t>
            </a:r>
            <a:r>
              <a:rPr lang="en-US" sz="2800" i="1" dirty="0"/>
              <a:t>Detailed guidance on developing taught courses to address the SDGs (both holistically and individually), aiming to transform: knowledge and understanding; skills and applications; values and attitudes.</a:t>
            </a:r>
            <a:endParaRPr lang="en-US" sz="2800" dirty="0"/>
          </a:p>
          <a:p>
            <a:r>
              <a:rPr lang="en-US" sz="2800" dirty="0">
                <a:hlinkClick r:id="rId3"/>
              </a:rPr>
              <a:t>Education for Sustainable Development Goals: Learning Objectives (2017).</a:t>
            </a:r>
            <a:r>
              <a:rPr lang="en-US" sz="2800" dirty="0"/>
              <a:t> </a:t>
            </a:r>
            <a:r>
              <a:rPr lang="en-US" sz="2800" i="1" dirty="0"/>
              <a:t>UNESCO guidance on developing teaching and learning to </a:t>
            </a:r>
            <a:r>
              <a:rPr lang="en-US" sz="2800" dirty="0"/>
              <a:t> address the SDGs.</a:t>
            </a:r>
          </a:p>
          <a:p>
            <a:endParaRPr lang="en-GB" dirty="0"/>
          </a:p>
        </p:txBody>
      </p:sp>
      <p:sp>
        <p:nvSpPr>
          <p:cNvPr id="4" name="Slide Number Placeholder 3">
            <a:extLst>
              <a:ext uri="{FF2B5EF4-FFF2-40B4-BE49-F238E27FC236}">
                <a16:creationId xmlns:a16="http://schemas.microsoft.com/office/drawing/2014/main" id="{A98770F4-12B2-4DCD-A5D1-4F088C4EA0A9}"/>
              </a:ext>
            </a:extLst>
          </p:cNvPr>
          <p:cNvSpPr>
            <a:spLocks noGrp="1"/>
          </p:cNvSpPr>
          <p:nvPr>
            <p:ph type="sldNum" sz="quarter" idx="12"/>
          </p:nvPr>
        </p:nvSpPr>
        <p:spPr/>
        <p:txBody>
          <a:bodyPr/>
          <a:lstStyle/>
          <a:p>
            <a:fld id="{3B342EEA-D9D5-493D-919E-3BF5DFC1DAB3}" type="slidenum">
              <a:rPr lang="en-GB" smtClean="0"/>
              <a:pPr/>
              <a:t>14</a:t>
            </a:fld>
            <a:endParaRPr lang="en-GB"/>
          </a:p>
        </p:txBody>
      </p:sp>
    </p:spTree>
    <p:extLst>
      <p:ext uri="{BB962C8B-B14F-4D97-AF65-F5344CB8AC3E}">
        <p14:creationId xmlns:p14="http://schemas.microsoft.com/office/powerpoint/2010/main" val="10459311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541EE-6F9F-48B6-8616-3E39EA905C5B}"/>
              </a:ext>
            </a:extLst>
          </p:cNvPr>
          <p:cNvSpPr>
            <a:spLocks noGrp="1"/>
          </p:cNvSpPr>
          <p:nvPr>
            <p:ph type="title"/>
          </p:nvPr>
        </p:nvSpPr>
        <p:spPr>
          <a:xfrm>
            <a:off x="-108520" y="0"/>
            <a:ext cx="9505056" cy="1143000"/>
          </a:xfrm>
        </p:spPr>
        <p:txBody>
          <a:bodyPr>
            <a:normAutofit fontScale="90000"/>
          </a:bodyPr>
          <a:lstStyle/>
          <a:p>
            <a:r>
              <a:rPr lang="en-GB" dirty="0"/>
              <a:t>1. Knowledge of Sustainable Development</a:t>
            </a:r>
          </a:p>
        </p:txBody>
      </p:sp>
      <p:sp>
        <p:nvSpPr>
          <p:cNvPr id="3" name="Content Placeholder 2">
            <a:extLst>
              <a:ext uri="{FF2B5EF4-FFF2-40B4-BE49-F238E27FC236}">
                <a16:creationId xmlns:a16="http://schemas.microsoft.com/office/drawing/2014/main" id="{2CBBEDF9-554A-4118-BB15-027E794263DA}"/>
              </a:ext>
            </a:extLst>
          </p:cNvPr>
          <p:cNvSpPr>
            <a:spLocks noGrp="1"/>
          </p:cNvSpPr>
          <p:nvPr>
            <p:ph idx="1"/>
          </p:nvPr>
        </p:nvSpPr>
        <p:spPr>
          <a:xfrm>
            <a:off x="611560" y="1628800"/>
            <a:ext cx="7272808" cy="4230216"/>
          </a:xfrm>
        </p:spPr>
        <p:txBody>
          <a:bodyPr>
            <a:normAutofit/>
          </a:bodyPr>
          <a:lstStyle/>
          <a:p>
            <a:r>
              <a:rPr lang="en-GB" sz="2000" dirty="0"/>
              <a:t>Awareness and understanding of the SDGs and sustainable development, applying these to disciplines, professions and citizenship</a:t>
            </a:r>
          </a:p>
          <a:p>
            <a:r>
              <a:rPr lang="en-GB" sz="2000" dirty="0"/>
              <a:t>DMU’s students, staff and community stakeholders are:</a:t>
            </a:r>
          </a:p>
          <a:p>
            <a:pPr lvl="1"/>
            <a:r>
              <a:rPr lang="en-GB" sz="1800" dirty="0"/>
              <a:t>aware of the UN Sustainable Development Goals</a:t>
            </a:r>
          </a:p>
          <a:p>
            <a:pPr lvl="1"/>
            <a:r>
              <a:rPr lang="en-GB" sz="1800" dirty="0"/>
              <a:t>able to confidently explain what ‘sustainable development’ means, in general and linked to their discipline/profession and role as a citizen</a:t>
            </a:r>
          </a:p>
          <a:p>
            <a:pPr lvl="1"/>
            <a:r>
              <a:rPr lang="en-GB" sz="1800" dirty="0"/>
              <a:t>able to analyse and discuss at least one contemporary sustainable development challenge, including its causes, effects and potential strategies to address it </a:t>
            </a:r>
          </a:p>
        </p:txBody>
      </p:sp>
    </p:spTree>
    <p:extLst>
      <p:ext uri="{BB962C8B-B14F-4D97-AF65-F5344CB8AC3E}">
        <p14:creationId xmlns:p14="http://schemas.microsoft.com/office/powerpoint/2010/main" val="1646083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541EE-6F9F-48B6-8616-3E39EA905C5B}"/>
              </a:ext>
            </a:extLst>
          </p:cNvPr>
          <p:cNvSpPr>
            <a:spLocks noGrp="1"/>
          </p:cNvSpPr>
          <p:nvPr>
            <p:ph type="title"/>
          </p:nvPr>
        </p:nvSpPr>
        <p:spPr/>
        <p:txBody>
          <a:bodyPr/>
          <a:lstStyle/>
          <a:p>
            <a:r>
              <a:rPr lang="en-GB" dirty="0"/>
              <a:t>2. Developing Competencies</a:t>
            </a:r>
          </a:p>
        </p:txBody>
      </p:sp>
      <p:sp>
        <p:nvSpPr>
          <p:cNvPr id="3" name="Content Placeholder 2">
            <a:extLst>
              <a:ext uri="{FF2B5EF4-FFF2-40B4-BE49-F238E27FC236}">
                <a16:creationId xmlns:a16="http://schemas.microsoft.com/office/drawing/2014/main" id="{2CBBEDF9-554A-4118-BB15-027E794263DA}"/>
              </a:ext>
            </a:extLst>
          </p:cNvPr>
          <p:cNvSpPr>
            <a:spLocks noGrp="1"/>
          </p:cNvSpPr>
          <p:nvPr>
            <p:ph idx="1"/>
          </p:nvPr>
        </p:nvSpPr>
        <p:spPr>
          <a:xfrm>
            <a:off x="508000" y="1417638"/>
            <a:ext cx="7880424" cy="4099594"/>
          </a:xfrm>
        </p:spPr>
        <p:txBody>
          <a:bodyPr>
            <a:normAutofit fontScale="77500" lnSpcReduction="20000"/>
          </a:bodyPr>
          <a:lstStyle/>
          <a:p>
            <a:r>
              <a:rPr lang="en-GB" dirty="0"/>
              <a:t>Ability to act for sustainable development, through ways of thinking and collaborative working, through citizenship and professionally.</a:t>
            </a:r>
          </a:p>
          <a:p>
            <a:pPr marL="0" indent="0">
              <a:buNone/>
            </a:pPr>
            <a:endParaRPr lang="en-GB" dirty="0"/>
          </a:p>
          <a:p>
            <a:r>
              <a:rPr lang="en-GB" dirty="0"/>
              <a:t>DMU’s students, staff and community stakeholders are:</a:t>
            </a:r>
          </a:p>
          <a:p>
            <a:pPr lvl="1"/>
            <a:r>
              <a:rPr lang="en-GB" dirty="0"/>
              <a:t>able to see issues in a wider context, thinking systemically and in terms of possible futures</a:t>
            </a:r>
          </a:p>
          <a:p>
            <a:pPr lvl="1"/>
            <a:r>
              <a:rPr lang="en-GB" dirty="0"/>
              <a:t>able to work collaboratively to address sustainable development challenges </a:t>
            </a:r>
          </a:p>
          <a:p>
            <a:pPr lvl="1"/>
            <a:r>
              <a:rPr lang="en-GB" dirty="0"/>
              <a:t>able to analyse and discuss at least one contemporary sustainable development challenge, including its causes, effects and potential strategies to address it </a:t>
            </a:r>
          </a:p>
        </p:txBody>
      </p:sp>
    </p:spTree>
    <p:extLst>
      <p:ext uri="{BB962C8B-B14F-4D97-AF65-F5344CB8AC3E}">
        <p14:creationId xmlns:p14="http://schemas.microsoft.com/office/powerpoint/2010/main" val="14334843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541EE-6F9F-48B6-8616-3E39EA905C5B}"/>
              </a:ext>
            </a:extLst>
          </p:cNvPr>
          <p:cNvSpPr>
            <a:spLocks noGrp="1"/>
          </p:cNvSpPr>
          <p:nvPr>
            <p:ph type="title"/>
          </p:nvPr>
        </p:nvSpPr>
        <p:spPr/>
        <p:txBody>
          <a:bodyPr/>
          <a:lstStyle/>
          <a:p>
            <a:r>
              <a:rPr lang="en-GB" dirty="0"/>
              <a:t>3. Transformative Learning</a:t>
            </a:r>
          </a:p>
        </p:txBody>
      </p:sp>
      <p:sp>
        <p:nvSpPr>
          <p:cNvPr id="3" name="Content Placeholder 2">
            <a:extLst>
              <a:ext uri="{FF2B5EF4-FFF2-40B4-BE49-F238E27FC236}">
                <a16:creationId xmlns:a16="http://schemas.microsoft.com/office/drawing/2014/main" id="{2CBBEDF9-554A-4118-BB15-027E794263DA}"/>
              </a:ext>
            </a:extLst>
          </p:cNvPr>
          <p:cNvSpPr>
            <a:spLocks noGrp="1"/>
          </p:cNvSpPr>
          <p:nvPr>
            <p:ph idx="1"/>
          </p:nvPr>
        </p:nvSpPr>
        <p:spPr>
          <a:xfrm>
            <a:off x="827584" y="1628800"/>
            <a:ext cx="7128792" cy="3878638"/>
          </a:xfrm>
        </p:spPr>
        <p:txBody>
          <a:bodyPr>
            <a:normAutofit fontScale="70000" lnSpcReduction="20000"/>
          </a:bodyPr>
          <a:lstStyle/>
          <a:p>
            <a:r>
              <a:rPr lang="en-GB" dirty="0"/>
              <a:t>Challenge unsustainable paradigms, critically reflect on experience and develop a personal commitment to sustainability</a:t>
            </a:r>
          </a:p>
          <a:p>
            <a:endParaRPr lang="en-GB" dirty="0"/>
          </a:p>
          <a:p>
            <a:r>
              <a:rPr lang="en-GB" dirty="0"/>
              <a:t>DMU’s students, staff and community stakeholders are:</a:t>
            </a:r>
          </a:p>
          <a:p>
            <a:pPr lvl="1"/>
            <a:r>
              <a:rPr lang="en-GB" dirty="0"/>
              <a:t>able to critically analyse societal issues</a:t>
            </a:r>
          </a:p>
          <a:p>
            <a:pPr lvl="1"/>
            <a:r>
              <a:rPr lang="en-GB" dirty="0"/>
              <a:t>able to describe a paradigm that challenges Business as Usual linked to a particular subject area or sustainability issue</a:t>
            </a:r>
          </a:p>
          <a:p>
            <a:pPr lvl="1"/>
            <a:r>
              <a:rPr lang="en-GB" dirty="0"/>
              <a:t>able to demonstrate commitment to achieving sustainable development through a paradigm applied to a subject or issue</a:t>
            </a:r>
          </a:p>
        </p:txBody>
      </p:sp>
    </p:spTree>
    <p:extLst>
      <p:ext uri="{BB962C8B-B14F-4D97-AF65-F5344CB8AC3E}">
        <p14:creationId xmlns:p14="http://schemas.microsoft.com/office/powerpoint/2010/main" val="22886799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541EE-6F9F-48B6-8616-3E39EA905C5B}"/>
              </a:ext>
            </a:extLst>
          </p:cNvPr>
          <p:cNvSpPr>
            <a:spLocks noGrp="1"/>
          </p:cNvSpPr>
          <p:nvPr>
            <p:ph type="title"/>
          </p:nvPr>
        </p:nvSpPr>
        <p:spPr/>
        <p:txBody>
          <a:bodyPr/>
          <a:lstStyle/>
          <a:p>
            <a:r>
              <a:rPr lang="en-GB" dirty="0"/>
              <a:t>4. Taking Action</a:t>
            </a:r>
          </a:p>
        </p:txBody>
      </p:sp>
      <p:sp>
        <p:nvSpPr>
          <p:cNvPr id="3" name="Content Placeholder 2">
            <a:extLst>
              <a:ext uri="{FF2B5EF4-FFF2-40B4-BE49-F238E27FC236}">
                <a16:creationId xmlns:a16="http://schemas.microsoft.com/office/drawing/2014/main" id="{2CBBEDF9-554A-4118-BB15-027E794263DA}"/>
              </a:ext>
            </a:extLst>
          </p:cNvPr>
          <p:cNvSpPr>
            <a:spLocks noGrp="1"/>
          </p:cNvSpPr>
          <p:nvPr>
            <p:ph idx="1"/>
          </p:nvPr>
        </p:nvSpPr>
        <p:spPr>
          <a:xfrm>
            <a:off x="755576" y="1417638"/>
            <a:ext cx="7066148" cy="4345958"/>
          </a:xfrm>
        </p:spPr>
        <p:txBody>
          <a:bodyPr>
            <a:normAutofit fontScale="77500" lnSpcReduction="20000"/>
          </a:bodyPr>
          <a:lstStyle/>
          <a:p>
            <a:r>
              <a:rPr lang="en-GB" dirty="0"/>
              <a:t>Enable individuals and teams to act to support sustainable development and prevent unsustainable practices, at DMU and in the community</a:t>
            </a:r>
          </a:p>
          <a:p>
            <a:endParaRPr lang="en-GB" dirty="0"/>
          </a:p>
          <a:p>
            <a:r>
              <a:rPr lang="en-GB" dirty="0"/>
              <a:t>DMU’s students, staff and community stakeholders have:</a:t>
            </a:r>
          </a:p>
          <a:p>
            <a:pPr lvl="1"/>
            <a:r>
              <a:rPr lang="en-GB" dirty="0"/>
              <a:t>taken part in events or initiatives that addresses one of the SDGs or a sustainable development issue</a:t>
            </a:r>
          </a:p>
          <a:p>
            <a:pPr lvl="1"/>
            <a:r>
              <a:rPr lang="en-GB" dirty="0"/>
              <a:t>planned and implemented a project addressing the SDGs or a sustainable development issue, either individually or as part of a team </a:t>
            </a:r>
          </a:p>
        </p:txBody>
      </p:sp>
    </p:spTree>
    <p:extLst>
      <p:ext uri="{BB962C8B-B14F-4D97-AF65-F5344CB8AC3E}">
        <p14:creationId xmlns:p14="http://schemas.microsoft.com/office/powerpoint/2010/main" val="41677020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67241-1E05-4D94-B92F-FAB3069254E1}"/>
              </a:ext>
            </a:extLst>
          </p:cNvPr>
          <p:cNvSpPr>
            <a:spLocks noGrp="1"/>
          </p:cNvSpPr>
          <p:nvPr>
            <p:ph type="title"/>
          </p:nvPr>
        </p:nvSpPr>
        <p:spPr/>
        <p:txBody>
          <a:bodyPr/>
          <a:lstStyle/>
          <a:p>
            <a:r>
              <a:rPr lang="en-GB" dirty="0"/>
              <a:t>Introducing Sustainability</a:t>
            </a:r>
          </a:p>
        </p:txBody>
      </p:sp>
      <p:sp>
        <p:nvSpPr>
          <p:cNvPr id="3" name="Content Placeholder 2">
            <a:extLst>
              <a:ext uri="{FF2B5EF4-FFF2-40B4-BE49-F238E27FC236}">
                <a16:creationId xmlns:a16="http://schemas.microsoft.com/office/drawing/2014/main" id="{556F68E6-F3B7-4487-B5D0-AD2AC60C5DD4}"/>
              </a:ext>
            </a:extLst>
          </p:cNvPr>
          <p:cNvSpPr>
            <a:spLocks noGrp="1"/>
          </p:cNvSpPr>
          <p:nvPr>
            <p:ph idx="1"/>
          </p:nvPr>
        </p:nvSpPr>
        <p:spPr>
          <a:xfrm>
            <a:off x="457200" y="1600201"/>
            <a:ext cx="8686800" cy="1828800"/>
          </a:xfrm>
        </p:spPr>
        <p:txBody>
          <a:bodyPr/>
          <a:lstStyle/>
          <a:p>
            <a:r>
              <a:rPr lang="en-GB" dirty="0"/>
              <a:t>Some principles</a:t>
            </a:r>
          </a:p>
          <a:p>
            <a:pPr lvl="1"/>
            <a:r>
              <a:rPr lang="en-GB" dirty="0"/>
              <a:t>Allow for discussion</a:t>
            </a:r>
          </a:p>
          <a:p>
            <a:pPr lvl="1"/>
            <a:r>
              <a:rPr lang="en-GB" dirty="0"/>
              <a:t>Put in context, linked to discipline or real problems</a:t>
            </a:r>
          </a:p>
          <a:p>
            <a:pPr lvl="1"/>
            <a:endParaRPr lang="en-GB" dirty="0"/>
          </a:p>
        </p:txBody>
      </p:sp>
      <p:sp>
        <p:nvSpPr>
          <p:cNvPr id="4" name="Slide Number Placeholder 3">
            <a:extLst>
              <a:ext uri="{FF2B5EF4-FFF2-40B4-BE49-F238E27FC236}">
                <a16:creationId xmlns:a16="http://schemas.microsoft.com/office/drawing/2014/main" id="{66D71317-25D5-4038-AA5F-30EF828BDE24}"/>
              </a:ext>
            </a:extLst>
          </p:cNvPr>
          <p:cNvSpPr>
            <a:spLocks noGrp="1"/>
          </p:cNvSpPr>
          <p:nvPr>
            <p:ph type="sldNum" sz="quarter" idx="12"/>
          </p:nvPr>
        </p:nvSpPr>
        <p:spPr/>
        <p:txBody>
          <a:bodyPr/>
          <a:lstStyle/>
          <a:p>
            <a:fld id="{3B342EEA-D9D5-493D-919E-3BF5DFC1DAB3}" type="slidenum">
              <a:rPr lang="en-GB" smtClean="0"/>
              <a:pPr/>
              <a:t>19</a:t>
            </a:fld>
            <a:endParaRPr lang="en-GB"/>
          </a:p>
        </p:txBody>
      </p:sp>
    </p:spTree>
    <p:extLst>
      <p:ext uri="{BB962C8B-B14F-4D97-AF65-F5344CB8AC3E}">
        <p14:creationId xmlns:p14="http://schemas.microsoft.com/office/powerpoint/2010/main" val="23344875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74" y="-10080"/>
            <a:ext cx="8686800" cy="1143000"/>
          </a:xfrm>
        </p:spPr>
        <p:txBody>
          <a:bodyPr>
            <a:normAutofit fontScale="90000"/>
          </a:bodyPr>
          <a:lstStyle/>
          <a:p>
            <a:r>
              <a:rPr lang="en-GB" dirty="0"/>
              <a:t>Getting Started: the value in our work</a:t>
            </a:r>
          </a:p>
        </p:txBody>
      </p:sp>
      <p:pic>
        <p:nvPicPr>
          <p:cNvPr id="1027" name="Picture 3"/>
          <p:cNvPicPr>
            <a:picLocks noChangeAspect="1" noChangeArrowheads="1"/>
          </p:cNvPicPr>
          <p:nvPr/>
        </p:nvPicPr>
        <p:blipFill>
          <a:blip r:embed="rId4" cstate="print"/>
          <a:srcRect/>
          <a:stretch>
            <a:fillRect/>
          </a:stretch>
        </p:blipFill>
        <p:spPr bwMode="auto">
          <a:xfrm>
            <a:off x="5694518" y="2924944"/>
            <a:ext cx="3449482" cy="3933056"/>
          </a:xfrm>
          <a:prstGeom prst="rect">
            <a:avLst/>
          </a:prstGeom>
          <a:noFill/>
          <a:ln w="9525">
            <a:noFill/>
            <a:miter lim="800000"/>
            <a:headEnd/>
            <a:tailEnd/>
          </a:ln>
        </p:spPr>
      </p:pic>
      <p:sp>
        <p:nvSpPr>
          <p:cNvPr id="6" name="Slide Number Placeholder 5"/>
          <p:cNvSpPr>
            <a:spLocks noGrp="1"/>
          </p:cNvSpPr>
          <p:nvPr>
            <p:ph type="sldNum" sz="quarter" idx="4294967295"/>
          </p:nvPr>
        </p:nvSpPr>
        <p:spPr/>
        <p:txBody>
          <a:bodyPr/>
          <a:lstStyle/>
          <a:p>
            <a:fld id="{C3FF1E33-60B4-4AFA-B427-B6306C0562E1}" type="slidenum">
              <a:rPr lang="en-GB" smtClean="0"/>
              <a:pPr/>
              <a:t>2</a:t>
            </a:fld>
            <a:endParaRPr lang="en-GB"/>
          </a:p>
        </p:txBody>
      </p:sp>
      <p:sp>
        <p:nvSpPr>
          <p:cNvPr id="7" name="Rectangle 6"/>
          <p:cNvSpPr/>
          <p:nvPr/>
        </p:nvSpPr>
        <p:spPr>
          <a:xfrm>
            <a:off x="2915816" y="5661248"/>
            <a:ext cx="2865025" cy="523220"/>
          </a:xfrm>
          <a:prstGeom prst="rect">
            <a:avLst/>
          </a:prstGeom>
        </p:spPr>
        <p:txBody>
          <a:bodyPr wrap="square">
            <a:spAutoFit/>
          </a:bodyPr>
          <a:lstStyle/>
          <a:p>
            <a:r>
              <a:rPr lang="en-GB" sz="1400" dirty="0"/>
              <a:t>From De Montfort University (DMU) Strategic Framework 2015-2020</a:t>
            </a:r>
          </a:p>
        </p:txBody>
      </p:sp>
      <p:sp>
        <p:nvSpPr>
          <p:cNvPr id="8" name="Content Placeholder 2">
            <a:extLst>
              <a:ext uri="{FF2B5EF4-FFF2-40B4-BE49-F238E27FC236}">
                <a16:creationId xmlns:a16="http://schemas.microsoft.com/office/drawing/2014/main" id="{2E760343-ECC7-4DB0-B9B2-F1DB672E3A24}"/>
              </a:ext>
            </a:extLst>
          </p:cNvPr>
          <p:cNvSpPr>
            <a:spLocks noGrp="1"/>
          </p:cNvSpPr>
          <p:nvPr>
            <p:ph idx="1"/>
          </p:nvPr>
        </p:nvSpPr>
        <p:spPr>
          <a:xfrm>
            <a:off x="173522" y="1177766"/>
            <a:ext cx="8398903" cy="792088"/>
          </a:xfrm>
        </p:spPr>
        <p:txBody>
          <a:bodyPr>
            <a:normAutofit lnSpcReduction="10000"/>
          </a:bodyPr>
          <a:lstStyle/>
          <a:p>
            <a:pPr marL="0" indent="0">
              <a:buNone/>
            </a:pPr>
            <a:r>
              <a:rPr lang="en-GB" sz="2400" dirty="0"/>
              <a:t>What in your role or subject area makes you most proud in terms of its impacts for people or the world?</a:t>
            </a:r>
          </a:p>
        </p:txBody>
      </p:sp>
      <p:sp>
        <p:nvSpPr>
          <p:cNvPr id="9" name="Isosceles Triangle 8">
            <a:extLst>
              <a:ext uri="{FF2B5EF4-FFF2-40B4-BE49-F238E27FC236}">
                <a16:creationId xmlns:a16="http://schemas.microsoft.com/office/drawing/2014/main" id="{B3C6E90F-51C1-4836-B6D7-E2DB9C40FF53}"/>
              </a:ext>
            </a:extLst>
          </p:cNvPr>
          <p:cNvSpPr/>
          <p:nvPr/>
        </p:nvSpPr>
        <p:spPr>
          <a:xfrm>
            <a:off x="276675" y="4096058"/>
            <a:ext cx="2232248" cy="1548172"/>
          </a:xfrm>
          <a:prstGeom prst="triangle">
            <a:avLst>
              <a:gd name="adj" fmla="val 50000"/>
            </a:avLst>
          </a:prstGeom>
          <a:solidFill>
            <a:srgbClr val="993300"/>
          </a:solidFill>
          <a:ln>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Isosceles Triangle 9">
            <a:extLst>
              <a:ext uri="{FF2B5EF4-FFF2-40B4-BE49-F238E27FC236}">
                <a16:creationId xmlns:a16="http://schemas.microsoft.com/office/drawing/2014/main" id="{1DA798AD-A32B-4E05-9A21-DF53C2509D7C}"/>
              </a:ext>
            </a:extLst>
          </p:cNvPr>
          <p:cNvSpPr/>
          <p:nvPr/>
        </p:nvSpPr>
        <p:spPr>
          <a:xfrm flipV="1">
            <a:off x="276675" y="2511882"/>
            <a:ext cx="2232248" cy="1548172"/>
          </a:xfrm>
          <a:prstGeom prst="triangle">
            <a:avLst>
              <a:gd name="adj" fmla="val 50000"/>
            </a:avLst>
          </a:prstGeom>
          <a:solidFill>
            <a:srgbClr val="993300"/>
          </a:solidFill>
          <a:ln>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Pentagon 7">
            <a:extLst>
              <a:ext uri="{FF2B5EF4-FFF2-40B4-BE49-F238E27FC236}">
                <a16:creationId xmlns:a16="http://schemas.microsoft.com/office/drawing/2014/main" id="{186DE838-4463-4DB8-86A6-C057CA52A7A7}"/>
              </a:ext>
            </a:extLst>
          </p:cNvPr>
          <p:cNvSpPr/>
          <p:nvPr/>
        </p:nvSpPr>
        <p:spPr>
          <a:xfrm rot="16200000">
            <a:off x="600711" y="4834140"/>
            <a:ext cx="1584176" cy="108012"/>
          </a:xfrm>
          <a:prstGeom prst="homePlate">
            <a:avLst/>
          </a:prstGeom>
          <a:solidFill>
            <a:srgbClr val="993300"/>
          </a:solidFill>
          <a:ln>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lowchart: Collate 11">
            <a:extLst>
              <a:ext uri="{FF2B5EF4-FFF2-40B4-BE49-F238E27FC236}">
                <a16:creationId xmlns:a16="http://schemas.microsoft.com/office/drawing/2014/main" id="{DFAF3CA6-7601-4B5B-B2CE-27698513A4B6}"/>
              </a:ext>
            </a:extLst>
          </p:cNvPr>
          <p:cNvSpPr/>
          <p:nvPr/>
        </p:nvSpPr>
        <p:spPr>
          <a:xfrm>
            <a:off x="222668" y="2475878"/>
            <a:ext cx="2340260" cy="3204356"/>
          </a:xfrm>
          <a:prstGeom prst="flowChartCollate">
            <a:avLst/>
          </a:prstGeom>
          <a:noFill/>
          <a:ln w="57150"/>
        </p:spPr>
        <p:style>
          <a:lnRef idx="2">
            <a:schemeClr val="dk1"/>
          </a:lnRef>
          <a:fillRef idx="1">
            <a:schemeClr val="lt1"/>
          </a:fillRef>
          <a:effectRef idx="0">
            <a:schemeClr val="dk1"/>
          </a:effectRef>
          <a:fontRef idx="minor">
            <a:schemeClr val="dk1"/>
          </a:fontRef>
        </p:style>
        <p:txBody>
          <a:bodyPr rtlCol="0" anchor="ctr"/>
          <a:lstStyle/>
          <a:p>
            <a:pPr algn="ctr"/>
            <a:endParaRPr lang="en-GB">
              <a:solidFill>
                <a:schemeClr val="tx1"/>
              </a:solidFill>
            </a:endParaRPr>
          </a:p>
        </p:txBody>
      </p:sp>
      <p:sp>
        <p:nvSpPr>
          <p:cNvPr id="13" name="TextBox 12">
            <a:extLst>
              <a:ext uri="{FF2B5EF4-FFF2-40B4-BE49-F238E27FC236}">
                <a16:creationId xmlns:a16="http://schemas.microsoft.com/office/drawing/2014/main" id="{C120307B-8BF4-47A8-BEFD-077A1E2536B7}"/>
              </a:ext>
            </a:extLst>
          </p:cNvPr>
          <p:cNvSpPr txBox="1"/>
          <p:nvPr/>
        </p:nvSpPr>
        <p:spPr>
          <a:xfrm>
            <a:off x="835245" y="2691902"/>
            <a:ext cx="1115113" cy="369332"/>
          </a:xfrm>
          <a:prstGeom prst="rect">
            <a:avLst/>
          </a:prstGeom>
          <a:noFill/>
        </p:spPr>
        <p:txBody>
          <a:bodyPr wrap="none" rtlCol="0">
            <a:spAutoFit/>
          </a:bodyPr>
          <a:lstStyle/>
          <a:p>
            <a:pPr algn="ctr"/>
            <a:r>
              <a:rPr lang="en-GB" dirty="0"/>
              <a:t>2 minutes</a:t>
            </a:r>
          </a:p>
        </p:txBody>
      </p:sp>
      <p:sp>
        <p:nvSpPr>
          <p:cNvPr id="14" name="Text Box 5">
            <a:extLst>
              <a:ext uri="{FF2B5EF4-FFF2-40B4-BE49-F238E27FC236}">
                <a16:creationId xmlns:a16="http://schemas.microsoft.com/office/drawing/2014/main" id="{BCF81833-1CA0-46AA-8143-086F4C37397B}"/>
              </a:ext>
            </a:extLst>
          </p:cNvPr>
          <p:cNvSpPr txBox="1">
            <a:spLocks noChangeArrowheads="1"/>
          </p:cNvSpPr>
          <p:nvPr/>
        </p:nvSpPr>
        <p:spPr bwMode="auto">
          <a:xfrm>
            <a:off x="757799" y="4852142"/>
            <a:ext cx="1270000" cy="823912"/>
          </a:xfrm>
          <a:prstGeom prst="rect">
            <a:avLst/>
          </a:prstGeom>
          <a:noFill/>
          <a:ln w="9525">
            <a:noFill/>
            <a:miter lim="800000"/>
            <a:headEnd/>
            <a:tailEnd/>
          </a:ln>
          <a:effectLst/>
        </p:spPr>
        <p:txBody>
          <a:bodyPr wrap="none">
            <a:spAutoFit/>
          </a:bodyPr>
          <a:lstStyle/>
          <a:p>
            <a:r>
              <a:rPr lang="en-GB" sz="4800" dirty="0"/>
              <a:t>End</a:t>
            </a:r>
          </a:p>
        </p:txBody>
      </p:sp>
    </p:spTree>
    <p:extLst>
      <p:ext uri="{BB962C8B-B14F-4D97-AF65-F5344CB8AC3E}">
        <p14:creationId xmlns:p14="http://schemas.microsoft.com/office/powerpoint/2010/main" val="4159878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1" fill="hold" grpId="0" nodeType="clickEffect">
                                  <p:stCondLst>
                                    <p:cond delay="0"/>
                                  </p:stCondLst>
                                  <p:childTnLst>
                                    <p:animEffect transition="out" filter="wipe(up)">
                                      <p:cBhvr>
                                        <p:cTn id="6" dur="120000"/>
                                        <p:tgtEl>
                                          <p:spTgt spid="10"/>
                                        </p:tgtEl>
                                      </p:cBhvr>
                                    </p:animEffect>
                                    <p:set>
                                      <p:cBhvr>
                                        <p:cTn id="7" dur="1" fill="hold">
                                          <p:stCondLst>
                                            <p:cond delay="119999"/>
                                          </p:stCondLst>
                                        </p:cTn>
                                        <p:tgtEl>
                                          <p:spTgt spid="10"/>
                                        </p:tgtEl>
                                        <p:attrNameLst>
                                          <p:attrName>style.visibility</p:attrName>
                                        </p:attrNameLst>
                                      </p:cBhvr>
                                      <p:to>
                                        <p:strVal val="hidden"/>
                                      </p:to>
                                    </p:se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120000"/>
                                        <p:tgtEl>
                                          <p:spTgt spid="9"/>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up)">
                                      <p:cBhvr>
                                        <p:cTn id="13" dur="500"/>
                                        <p:tgtEl>
                                          <p:spTgt spid="11"/>
                                        </p:tgtEl>
                                      </p:cBhvr>
                                    </p:animEffect>
                                  </p:childTnLst>
                                </p:cTn>
                              </p:par>
                            </p:childTnLst>
                          </p:cTn>
                        </p:par>
                        <p:par>
                          <p:cTn id="14" fill="hold">
                            <p:stCondLst>
                              <p:cond delay="120000"/>
                            </p:stCondLst>
                            <p:childTnLst>
                              <p:par>
                                <p:cTn id="15" presetID="1"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childTnLst>
                                  <p:subTnLst>
                                    <p:audio>
                                      <p:cMediaNode vol="100000">
                                        <p:cTn display="0" masterRel="sameClick">
                                          <p:stCondLst>
                                            <p:cond evt="begin" delay="0">
                                              <p:tn val="15"/>
                                            </p:cond>
                                          </p:stCondLst>
                                          <p:endCondLst>
                                            <p:cond evt="onStopAudio" delay="0">
                                              <p:tgtEl>
                                                <p:sldTgt/>
                                              </p:tgtEl>
                                            </p:cond>
                                          </p:endCondLst>
                                        </p:cTn>
                                        <p:tgtEl>
                                          <p:sndTgt r:embed="rId3" name="laser.wav"/>
                                        </p:tgtEl>
                                      </p:cMediaNode>
                                    </p:audio>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2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animBg="1"/>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61F66-A2C1-45CC-9386-B8A1C917E61E}"/>
              </a:ext>
            </a:extLst>
          </p:cNvPr>
          <p:cNvSpPr>
            <a:spLocks noGrp="1"/>
          </p:cNvSpPr>
          <p:nvPr>
            <p:ph type="title"/>
          </p:nvPr>
        </p:nvSpPr>
        <p:spPr/>
        <p:txBody>
          <a:bodyPr/>
          <a:lstStyle/>
          <a:p>
            <a:r>
              <a:rPr lang="en-GB" dirty="0"/>
              <a:t>1: Offer several definitions</a:t>
            </a:r>
          </a:p>
        </p:txBody>
      </p:sp>
      <p:sp>
        <p:nvSpPr>
          <p:cNvPr id="3" name="Content Placeholder 2">
            <a:extLst>
              <a:ext uri="{FF2B5EF4-FFF2-40B4-BE49-F238E27FC236}">
                <a16:creationId xmlns:a16="http://schemas.microsoft.com/office/drawing/2014/main" id="{9BE3019F-BD9A-4BC2-AA7C-557D99A69F20}"/>
              </a:ext>
            </a:extLst>
          </p:cNvPr>
          <p:cNvSpPr>
            <a:spLocks noGrp="1"/>
          </p:cNvSpPr>
          <p:nvPr>
            <p:ph idx="1"/>
          </p:nvPr>
        </p:nvSpPr>
        <p:spPr>
          <a:xfrm>
            <a:off x="107504" y="1600201"/>
            <a:ext cx="8579296" cy="532655"/>
          </a:xfrm>
        </p:spPr>
        <p:txBody>
          <a:bodyPr>
            <a:normAutofit/>
          </a:bodyPr>
          <a:lstStyle/>
          <a:p>
            <a:r>
              <a:rPr lang="en-GB" sz="2400" dirty="0"/>
              <a:t>Which do you prefer? Which is most relevant to your discipline?</a:t>
            </a:r>
          </a:p>
        </p:txBody>
      </p:sp>
      <p:sp>
        <p:nvSpPr>
          <p:cNvPr id="4" name="Slide Number Placeholder 3">
            <a:extLst>
              <a:ext uri="{FF2B5EF4-FFF2-40B4-BE49-F238E27FC236}">
                <a16:creationId xmlns:a16="http://schemas.microsoft.com/office/drawing/2014/main" id="{B3D1AA9D-23CD-4AFB-B98B-FE45DB0E1479}"/>
              </a:ext>
            </a:extLst>
          </p:cNvPr>
          <p:cNvSpPr>
            <a:spLocks noGrp="1"/>
          </p:cNvSpPr>
          <p:nvPr>
            <p:ph type="sldNum" sz="quarter" idx="12"/>
          </p:nvPr>
        </p:nvSpPr>
        <p:spPr/>
        <p:txBody>
          <a:bodyPr/>
          <a:lstStyle/>
          <a:p>
            <a:fld id="{3B342EEA-D9D5-493D-919E-3BF5DFC1DAB3}" type="slidenum">
              <a:rPr lang="en-GB" smtClean="0"/>
              <a:pPr/>
              <a:t>20</a:t>
            </a:fld>
            <a:endParaRPr lang="en-GB"/>
          </a:p>
        </p:txBody>
      </p:sp>
      <p:sp>
        <p:nvSpPr>
          <p:cNvPr id="5" name="Rectangle 4">
            <a:extLst>
              <a:ext uri="{FF2B5EF4-FFF2-40B4-BE49-F238E27FC236}">
                <a16:creationId xmlns:a16="http://schemas.microsoft.com/office/drawing/2014/main" id="{F6B60A7C-1773-43A0-AC3B-01EE842AAFBA}"/>
              </a:ext>
            </a:extLst>
          </p:cNvPr>
          <p:cNvSpPr/>
          <p:nvPr/>
        </p:nvSpPr>
        <p:spPr>
          <a:xfrm>
            <a:off x="4267200" y="4221088"/>
            <a:ext cx="4572000" cy="1754326"/>
          </a:xfrm>
          <a:prstGeom prst="rect">
            <a:avLst/>
          </a:prstGeom>
        </p:spPr>
        <p:style>
          <a:lnRef idx="2">
            <a:schemeClr val="accent4"/>
          </a:lnRef>
          <a:fillRef idx="1">
            <a:schemeClr val="lt1"/>
          </a:fillRef>
          <a:effectRef idx="0">
            <a:schemeClr val="accent4"/>
          </a:effectRef>
          <a:fontRef idx="minor">
            <a:schemeClr val="dk1"/>
          </a:fontRef>
        </p:style>
        <p:txBody>
          <a:bodyPr>
            <a:spAutoFit/>
          </a:bodyPr>
          <a:lstStyle/>
          <a:p>
            <a:pPr algn="ctr"/>
            <a:r>
              <a:rPr lang="en-GB" dirty="0"/>
              <a:t>“Sustainable development – a dynamic process that enables all people to realise their potential and to improve their quality of life in ways which simultaneously protect and enhance the Earth’s life support systems.” </a:t>
            </a:r>
            <a:r>
              <a:rPr lang="en-GB" b="1" dirty="0"/>
              <a:t>Forum for the Future</a:t>
            </a:r>
          </a:p>
        </p:txBody>
      </p:sp>
      <p:sp>
        <p:nvSpPr>
          <p:cNvPr id="6" name="Rectangle 5">
            <a:extLst>
              <a:ext uri="{FF2B5EF4-FFF2-40B4-BE49-F238E27FC236}">
                <a16:creationId xmlns:a16="http://schemas.microsoft.com/office/drawing/2014/main" id="{DF8D074E-8569-46A5-95F4-20AE3878A51F}"/>
              </a:ext>
            </a:extLst>
          </p:cNvPr>
          <p:cNvSpPr/>
          <p:nvPr/>
        </p:nvSpPr>
        <p:spPr>
          <a:xfrm>
            <a:off x="304800" y="2413337"/>
            <a:ext cx="3168352" cy="2031325"/>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US" dirty="0"/>
              <a:t>“Sustainable development is the kind of development that meets the needs of the present without compromising the ability of future generations to meet their own needs.” </a:t>
            </a:r>
            <a:r>
              <a:rPr lang="en-US" b="1" dirty="0" err="1"/>
              <a:t>Bruntland</a:t>
            </a:r>
            <a:r>
              <a:rPr lang="en-US" b="1" dirty="0"/>
              <a:t> Commission</a:t>
            </a:r>
            <a:endParaRPr lang="en-GB" b="1" dirty="0"/>
          </a:p>
        </p:txBody>
      </p:sp>
      <p:sp>
        <p:nvSpPr>
          <p:cNvPr id="7" name="Rectangle 6">
            <a:extLst>
              <a:ext uri="{FF2B5EF4-FFF2-40B4-BE49-F238E27FC236}">
                <a16:creationId xmlns:a16="http://schemas.microsoft.com/office/drawing/2014/main" id="{99E8006D-C652-479A-A7A7-A73D4FE4C58F}"/>
              </a:ext>
            </a:extLst>
          </p:cNvPr>
          <p:cNvSpPr/>
          <p:nvPr/>
        </p:nvSpPr>
        <p:spPr>
          <a:xfrm>
            <a:off x="4762506" y="3341888"/>
            <a:ext cx="4076694" cy="646331"/>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US" dirty="0"/>
              <a:t>“Sustainable development is about “ensuring that no one is left behind.” </a:t>
            </a:r>
            <a:r>
              <a:rPr lang="en-US" b="1" dirty="0"/>
              <a:t>UN</a:t>
            </a:r>
            <a:endParaRPr lang="en-GB" b="1" dirty="0"/>
          </a:p>
        </p:txBody>
      </p:sp>
      <p:sp>
        <p:nvSpPr>
          <p:cNvPr id="8" name="Rectangle 7">
            <a:extLst>
              <a:ext uri="{FF2B5EF4-FFF2-40B4-BE49-F238E27FC236}">
                <a16:creationId xmlns:a16="http://schemas.microsoft.com/office/drawing/2014/main" id="{1549ABF5-8056-4E91-BC26-367E265113A0}"/>
              </a:ext>
            </a:extLst>
          </p:cNvPr>
          <p:cNvSpPr/>
          <p:nvPr/>
        </p:nvSpPr>
        <p:spPr>
          <a:xfrm>
            <a:off x="3779912" y="2365725"/>
            <a:ext cx="3168352" cy="646331"/>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US" dirty="0"/>
              <a:t>Sustainable development is about “living within our means”</a:t>
            </a:r>
            <a:endParaRPr lang="en-GB" b="1" dirty="0"/>
          </a:p>
        </p:txBody>
      </p:sp>
      <p:sp>
        <p:nvSpPr>
          <p:cNvPr id="10" name="TextBox 9">
            <a:extLst>
              <a:ext uri="{FF2B5EF4-FFF2-40B4-BE49-F238E27FC236}">
                <a16:creationId xmlns:a16="http://schemas.microsoft.com/office/drawing/2014/main" id="{68E340AC-275F-494C-962B-69448CAEF617}"/>
              </a:ext>
            </a:extLst>
          </p:cNvPr>
          <p:cNvSpPr txBox="1"/>
          <p:nvPr/>
        </p:nvSpPr>
        <p:spPr>
          <a:xfrm>
            <a:off x="280676" y="4981945"/>
            <a:ext cx="3619128" cy="923330"/>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dirty="0"/>
              <a:t>“To achieve sustainability we must balance economic, environmental and social factors in equal harmony”</a:t>
            </a:r>
            <a:endParaRPr lang="en-GB" dirty="0"/>
          </a:p>
        </p:txBody>
      </p:sp>
    </p:spTree>
    <p:extLst>
      <p:ext uri="{BB962C8B-B14F-4D97-AF65-F5344CB8AC3E}">
        <p14:creationId xmlns:p14="http://schemas.microsoft.com/office/powerpoint/2010/main" val="37604757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B1EA9-1ED5-4C99-8B1B-492E35C6318C}"/>
              </a:ext>
            </a:extLst>
          </p:cNvPr>
          <p:cNvSpPr>
            <a:spLocks noGrp="1"/>
          </p:cNvSpPr>
          <p:nvPr>
            <p:ph type="title"/>
          </p:nvPr>
        </p:nvSpPr>
        <p:spPr>
          <a:xfrm>
            <a:off x="-108520" y="-109110"/>
            <a:ext cx="8795320" cy="1143000"/>
          </a:xfrm>
        </p:spPr>
        <p:txBody>
          <a:bodyPr>
            <a:normAutofit/>
          </a:bodyPr>
          <a:lstStyle/>
          <a:p>
            <a:r>
              <a:rPr lang="en-GB" dirty="0"/>
              <a:t> 2: Share a printout of pictures</a:t>
            </a:r>
          </a:p>
        </p:txBody>
      </p:sp>
      <p:sp>
        <p:nvSpPr>
          <p:cNvPr id="3" name="Content Placeholder 2">
            <a:extLst>
              <a:ext uri="{FF2B5EF4-FFF2-40B4-BE49-F238E27FC236}">
                <a16:creationId xmlns:a16="http://schemas.microsoft.com/office/drawing/2014/main" id="{3C881238-8ED3-4DE4-88A3-1F1491A063E7}"/>
              </a:ext>
            </a:extLst>
          </p:cNvPr>
          <p:cNvSpPr>
            <a:spLocks noGrp="1"/>
          </p:cNvSpPr>
          <p:nvPr>
            <p:ph idx="1"/>
          </p:nvPr>
        </p:nvSpPr>
        <p:spPr>
          <a:xfrm>
            <a:off x="17015" y="877083"/>
            <a:ext cx="5282123" cy="1373951"/>
          </a:xfrm>
        </p:spPr>
        <p:txBody>
          <a:bodyPr>
            <a:normAutofit fontScale="77500" lnSpcReduction="20000"/>
          </a:bodyPr>
          <a:lstStyle/>
          <a:p>
            <a:r>
              <a:rPr lang="en-GB" dirty="0"/>
              <a:t>In small groups</a:t>
            </a:r>
          </a:p>
          <a:p>
            <a:pPr lvl="1"/>
            <a:r>
              <a:rPr lang="en-GB" dirty="0"/>
              <a:t>“Is this sustainable? Why?”</a:t>
            </a:r>
          </a:p>
          <a:p>
            <a:pPr lvl="1"/>
            <a:r>
              <a:rPr lang="en-GB" dirty="0"/>
              <a:t>Aim for some more ‘obvious’ yes/no, some that might trigger debate</a:t>
            </a:r>
          </a:p>
        </p:txBody>
      </p:sp>
      <p:sp>
        <p:nvSpPr>
          <p:cNvPr id="4" name="Slide Number Placeholder 3">
            <a:extLst>
              <a:ext uri="{FF2B5EF4-FFF2-40B4-BE49-F238E27FC236}">
                <a16:creationId xmlns:a16="http://schemas.microsoft.com/office/drawing/2014/main" id="{19563DA7-D2A5-4A1F-86A9-980399A18F1D}"/>
              </a:ext>
            </a:extLst>
          </p:cNvPr>
          <p:cNvSpPr>
            <a:spLocks noGrp="1"/>
          </p:cNvSpPr>
          <p:nvPr>
            <p:ph type="sldNum" sz="quarter" idx="12"/>
          </p:nvPr>
        </p:nvSpPr>
        <p:spPr/>
        <p:txBody>
          <a:bodyPr/>
          <a:lstStyle/>
          <a:p>
            <a:fld id="{3B342EEA-D9D5-493D-919E-3BF5DFC1DAB3}" type="slidenum">
              <a:rPr lang="en-GB" smtClean="0"/>
              <a:pPr/>
              <a:t>21</a:t>
            </a:fld>
            <a:endParaRPr lang="en-GB"/>
          </a:p>
        </p:txBody>
      </p:sp>
      <p:pic>
        <p:nvPicPr>
          <p:cNvPr id="1026" name="Picture 2" descr="Deforestation">
            <a:extLst>
              <a:ext uri="{FF2B5EF4-FFF2-40B4-BE49-F238E27FC236}">
                <a16:creationId xmlns:a16="http://schemas.microsoft.com/office/drawing/2014/main" id="{5DD8C974-B865-4135-850D-AD290525E6E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9138" y="979858"/>
            <a:ext cx="3844862" cy="186836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ile:Miami traffic jam, I-95 North rush hour.jpg">
            <a:extLst>
              <a:ext uri="{FF2B5EF4-FFF2-40B4-BE49-F238E27FC236}">
                <a16:creationId xmlns:a16="http://schemas.microsoft.com/office/drawing/2014/main" id="{6EB58D5A-36BE-406E-8118-B511A4B841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149278"/>
            <a:ext cx="3613137" cy="270872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uman-pop-growth">
            <a:extLst>
              <a:ext uri="{FF2B5EF4-FFF2-40B4-BE49-F238E27FC236}">
                <a16:creationId xmlns:a16="http://schemas.microsoft.com/office/drawing/2014/main" id="{0767C181-614D-4FAE-AAB4-FECB4C8CC03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75084" y="4666795"/>
            <a:ext cx="3068916" cy="219120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plastic waste">
            <a:extLst>
              <a:ext uri="{FF2B5EF4-FFF2-40B4-BE49-F238E27FC236}">
                <a16:creationId xmlns:a16="http://schemas.microsoft.com/office/drawing/2014/main" id="{D4354429-8C21-405C-A6CE-B4C897A875C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31208" y="2848222"/>
            <a:ext cx="3084787" cy="20565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6EBDB28F-E9FF-41D8-8B3E-B8C103F978AF}"/>
              </a:ext>
            </a:extLst>
          </p:cNvPr>
          <p:cNvPicPr>
            <a:picLocks noChangeAspect="1"/>
          </p:cNvPicPr>
          <p:nvPr/>
        </p:nvPicPr>
        <p:blipFill>
          <a:blip r:embed="rId7"/>
          <a:stretch>
            <a:fillRect/>
          </a:stretch>
        </p:blipFill>
        <p:spPr>
          <a:xfrm>
            <a:off x="0" y="2251035"/>
            <a:ext cx="3613136" cy="2415759"/>
          </a:xfrm>
          <a:prstGeom prst="rect">
            <a:avLst/>
          </a:prstGeom>
        </p:spPr>
      </p:pic>
      <p:pic>
        <p:nvPicPr>
          <p:cNvPr id="1034" name="Picture 10" descr="Image result for factory farm">
            <a:extLst>
              <a:ext uri="{FF2B5EF4-FFF2-40B4-BE49-F238E27FC236}">
                <a16:creationId xmlns:a16="http://schemas.microsoft.com/office/drawing/2014/main" id="{F1EE0F87-D9A2-4B3E-872A-60BEC46ECEA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613136" y="2713541"/>
            <a:ext cx="2555776" cy="158404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401BE6CD-3AE7-403F-B5E8-8CFB83F3B2C1}"/>
              </a:ext>
            </a:extLst>
          </p:cNvPr>
          <p:cNvPicPr>
            <a:picLocks noChangeAspect="1"/>
          </p:cNvPicPr>
          <p:nvPr/>
        </p:nvPicPr>
        <p:blipFill>
          <a:blip r:embed="rId9"/>
          <a:stretch>
            <a:fillRect/>
          </a:stretch>
        </p:blipFill>
        <p:spPr>
          <a:xfrm>
            <a:off x="3416818" y="4046499"/>
            <a:ext cx="2732221" cy="1584050"/>
          </a:xfrm>
          <a:prstGeom prst="rect">
            <a:avLst/>
          </a:prstGeom>
        </p:spPr>
      </p:pic>
      <p:pic>
        <p:nvPicPr>
          <p:cNvPr id="1036" name="Picture 12" descr="Image result for solar panels">
            <a:extLst>
              <a:ext uri="{FF2B5EF4-FFF2-40B4-BE49-F238E27FC236}">
                <a16:creationId xmlns:a16="http://schemas.microsoft.com/office/drawing/2014/main" id="{BB5ABAD7-D22C-4568-A79B-A8FB91645466}"/>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476201" y="5423124"/>
            <a:ext cx="2619799" cy="14668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94409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0344F-311E-4B2D-9434-483153712962}"/>
              </a:ext>
            </a:extLst>
          </p:cNvPr>
          <p:cNvSpPr>
            <a:spLocks noGrp="1"/>
          </p:cNvSpPr>
          <p:nvPr>
            <p:ph type="title"/>
          </p:nvPr>
        </p:nvSpPr>
        <p:spPr>
          <a:xfrm>
            <a:off x="0" y="136525"/>
            <a:ext cx="9144000" cy="706090"/>
          </a:xfrm>
        </p:spPr>
        <p:txBody>
          <a:bodyPr>
            <a:noAutofit/>
          </a:bodyPr>
          <a:lstStyle/>
          <a:p>
            <a:r>
              <a:rPr lang="en-GB" sz="3600" dirty="0"/>
              <a:t>3: Ask a question before giving any definitions</a:t>
            </a:r>
          </a:p>
        </p:txBody>
      </p:sp>
      <p:sp>
        <p:nvSpPr>
          <p:cNvPr id="3" name="Content Placeholder 2">
            <a:extLst>
              <a:ext uri="{FF2B5EF4-FFF2-40B4-BE49-F238E27FC236}">
                <a16:creationId xmlns:a16="http://schemas.microsoft.com/office/drawing/2014/main" id="{8AFD8C46-90B1-4591-B007-46BA96997FC8}"/>
              </a:ext>
            </a:extLst>
          </p:cNvPr>
          <p:cNvSpPr>
            <a:spLocks noGrp="1"/>
          </p:cNvSpPr>
          <p:nvPr>
            <p:ph idx="1"/>
          </p:nvPr>
        </p:nvSpPr>
        <p:spPr>
          <a:xfrm>
            <a:off x="457200" y="1600200"/>
            <a:ext cx="8229600" cy="3124944"/>
          </a:xfrm>
        </p:spPr>
        <p:txBody>
          <a:bodyPr>
            <a:normAutofit fontScale="92500" lnSpcReduction="10000"/>
          </a:bodyPr>
          <a:lstStyle/>
          <a:p>
            <a:r>
              <a:rPr lang="en-GB" sz="3500" dirty="0"/>
              <a:t>“What sustains you?”</a:t>
            </a:r>
          </a:p>
          <a:p>
            <a:r>
              <a:rPr lang="en-GB" sz="3500" dirty="0"/>
              <a:t>“What do you think sustainability means?”</a:t>
            </a:r>
          </a:p>
          <a:p>
            <a:r>
              <a:rPr lang="en-GB" sz="3500" dirty="0"/>
              <a:t>“What do the 17 sustainable development goals have in common?”</a:t>
            </a:r>
          </a:p>
          <a:p>
            <a:endParaRPr lang="en-GB" dirty="0"/>
          </a:p>
          <a:p>
            <a:pPr marL="0" indent="0">
              <a:buNone/>
            </a:pPr>
            <a:r>
              <a:rPr lang="en-GB" dirty="0"/>
              <a:t>Allow for subsequent discussion</a:t>
            </a:r>
          </a:p>
          <a:p>
            <a:endParaRPr lang="en-GB" dirty="0"/>
          </a:p>
        </p:txBody>
      </p:sp>
      <p:sp>
        <p:nvSpPr>
          <p:cNvPr id="4" name="Slide Number Placeholder 3">
            <a:extLst>
              <a:ext uri="{FF2B5EF4-FFF2-40B4-BE49-F238E27FC236}">
                <a16:creationId xmlns:a16="http://schemas.microsoft.com/office/drawing/2014/main" id="{B1D6B9FB-FF25-4AD7-B85D-3D432213DA8F}"/>
              </a:ext>
            </a:extLst>
          </p:cNvPr>
          <p:cNvSpPr>
            <a:spLocks noGrp="1"/>
          </p:cNvSpPr>
          <p:nvPr>
            <p:ph type="sldNum" sz="quarter" idx="12"/>
          </p:nvPr>
        </p:nvSpPr>
        <p:spPr/>
        <p:txBody>
          <a:bodyPr/>
          <a:lstStyle/>
          <a:p>
            <a:fld id="{3B342EEA-D9D5-493D-919E-3BF5DFC1DAB3}" type="slidenum">
              <a:rPr lang="en-GB" smtClean="0"/>
              <a:pPr/>
              <a:t>22</a:t>
            </a:fld>
            <a:endParaRPr lang="en-GB"/>
          </a:p>
        </p:txBody>
      </p:sp>
    </p:spTree>
    <p:extLst>
      <p:ext uri="{BB962C8B-B14F-4D97-AF65-F5344CB8AC3E}">
        <p14:creationId xmlns:p14="http://schemas.microsoft.com/office/powerpoint/2010/main" val="32719581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7FB75-B60F-4B1B-AE51-99E7BAD81529}"/>
              </a:ext>
            </a:extLst>
          </p:cNvPr>
          <p:cNvSpPr>
            <a:spLocks noGrp="1"/>
          </p:cNvSpPr>
          <p:nvPr>
            <p:ph type="title"/>
          </p:nvPr>
        </p:nvSpPr>
        <p:spPr/>
        <p:txBody>
          <a:bodyPr/>
          <a:lstStyle/>
          <a:p>
            <a:r>
              <a:rPr lang="en-GB" dirty="0"/>
              <a:t>4: Discuss the SDGs</a:t>
            </a:r>
          </a:p>
        </p:txBody>
      </p:sp>
      <p:sp>
        <p:nvSpPr>
          <p:cNvPr id="3" name="Content Placeholder 2">
            <a:extLst>
              <a:ext uri="{FF2B5EF4-FFF2-40B4-BE49-F238E27FC236}">
                <a16:creationId xmlns:a16="http://schemas.microsoft.com/office/drawing/2014/main" id="{29E5FE1E-3DAC-4FF3-81A4-56B71C03460F}"/>
              </a:ext>
            </a:extLst>
          </p:cNvPr>
          <p:cNvSpPr>
            <a:spLocks noGrp="1"/>
          </p:cNvSpPr>
          <p:nvPr>
            <p:ph idx="1"/>
          </p:nvPr>
        </p:nvSpPr>
        <p:spPr>
          <a:xfrm>
            <a:off x="457200" y="1268760"/>
            <a:ext cx="8229600" cy="2335074"/>
          </a:xfrm>
        </p:spPr>
        <p:txBody>
          <a:bodyPr>
            <a:normAutofit fontScale="92500" lnSpcReduction="20000"/>
          </a:bodyPr>
          <a:lstStyle/>
          <a:p>
            <a:r>
              <a:rPr lang="en-GB" sz="2400" dirty="0"/>
              <a:t>“Which is most important? Why?”</a:t>
            </a:r>
          </a:p>
          <a:p>
            <a:r>
              <a:rPr lang="en-GB" sz="2400" dirty="0"/>
              <a:t>“Which is most relevant to your course? Why?”</a:t>
            </a:r>
          </a:p>
          <a:p>
            <a:pPr marL="0" indent="0">
              <a:buNone/>
            </a:pPr>
            <a:endParaRPr lang="en-GB" sz="2400" dirty="0"/>
          </a:p>
          <a:p>
            <a:pPr marL="0" indent="0">
              <a:buNone/>
            </a:pPr>
            <a:r>
              <a:rPr lang="en-GB" sz="2400" dirty="0"/>
              <a:t>Pick an SDG: “Does it rely on any other SDGs to be achieved? What social practices or technologies can make it possible to achieve it?”</a:t>
            </a:r>
          </a:p>
          <a:p>
            <a:pPr marL="0" indent="0">
              <a:buNone/>
            </a:pPr>
            <a:endParaRPr lang="en-GB" sz="2400" dirty="0"/>
          </a:p>
          <a:p>
            <a:pPr marL="0" indent="0">
              <a:buNone/>
            </a:pPr>
            <a:r>
              <a:rPr lang="en-GB" sz="2400" dirty="0"/>
              <a:t>Learning: critical thinking; systems thinking; futures thinking</a:t>
            </a:r>
          </a:p>
        </p:txBody>
      </p:sp>
      <p:sp>
        <p:nvSpPr>
          <p:cNvPr id="4" name="Slide Number Placeholder 3">
            <a:extLst>
              <a:ext uri="{FF2B5EF4-FFF2-40B4-BE49-F238E27FC236}">
                <a16:creationId xmlns:a16="http://schemas.microsoft.com/office/drawing/2014/main" id="{7A339884-7982-4660-AB8D-379D3C2AD6F2}"/>
              </a:ext>
            </a:extLst>
          </p:cNvPr>
          <p:cNvSpPr>
            <a:spLocks noGrp="1"/>
          </p:cNvSpPr>
          <p:nvPr>
            <p:ph type="sldNum" sz="quarter" idx="12"/>
          </p:nvPr>
        </p:nvSpPr>
        <p:spPr/>
        <p:txBody>
          <a:bodyPr/>
          <a:lstStyle/>
          <a:p>
            <a:fld id="{3B342EEA-D9D5-493D-919E-3BF5DFC1DAB3}" type="slidenum">
              <a:rPr lang="en-GB" smtClean="0"/>
              <a:pPr/>
              <a:t>23</a:t>
            </a:fld>
            <a:endParaRPr lang="en-GB"/>
          </a:p>
        </p:txBody>
      </p:sp>
      <p:pic>
        <p:nvPicPr>
          <p:cNvPr id="5" name="Picture 4">
            <a:extLst>
              <a:ext uri="{FF2B5EF4-FFF2-40B4-BE49-F238E27FC236}">
                <a16:creationId xmlns:a16="http://schemas.microsoft.com/office/drawing/2014/main" id="{4DC2DA74-654F-4B36-8F99-F028410C6D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71800" y="3603834"/>
            <a:ext cx="6372200" cy="3254166"/>
          </a:xfrm>
          <a:prstGeom prst="rect">
            <a:avLst/>
          </a:prstGeom>
        </p:spPr>
      </p:pic>
    </p:spTree>
    <p:extLst>
      <p:ext uri="{BB962C8B-B14F-4D97-AF65-F5344CB8AC3E}">
        <p14:creationId xmlns:p14="http://schemas.microsoft.com/office/powerpoint/2010/main" val="11378401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BBE58-6104-48D3-93D4-276B6B7F9F3F}"/>
              </a:ext>
            </a:extLst>
          </p:cNvPr>
          <p:cNvSpPr>
            <a:spLocks noGrp="1"/>
          </p:cNvSpPr>
          <p:nvPr>
            <p:ph type="title"/>
          </p:nvPr>
        </p:nvSpPr>
        <p:spPr/>
        <p:txBody>
          <a:bodyPr/>
          <a:lstStyle/>
          <a:p>
            <a:r>
              <a:rPr lang="en-GB" dirty="0"/>
              <a:t>Thinking Tools</a:t>
            </a:r>
          </a:p>
        </p:txBody>
      </p:sp>
      <p:sp>
        <p:nvSpPr>
          <p:cNvPr id="3" name="Content Placeholder 2">
            <a:extLst>
              <a:ext uri="{FF2B5EF4-FFF2-40B4-BE49-F238E27FC236}">
                <a16:creationId xmlns:a16="http://schemas.microsoft.com/office/drawing/2014/main" id="{7CA166FD-22A5-4819-9F91-87750046A0F0}"/>
              </a:ext>
            </a:extLst>
          </p:cNvPr>
          <p:cNvSpPr>
            <a:spLocks noGrp="1"/>
          </p:cNvSpPr>
          <p:nvPr>
            <p:ph idx="1"/>
          </p:nvPr>
        </p:nvSpPr>
        <p:spPr/>
        <p:txBody>
          <a:bodyPr/>
          <a:lstStyle/>
          <a:p>
            <a:endParaRPr lang="en-GB"/>
          </a:p>
        </p:txBody>
      </p:sp>
      <p:sp>
        <p:nvSpPr>
          <p:cNvPr id="4" name="Slide Number Placeholder 3">
            <a:extLst>
              <a:ext uri="{FF2B5EF4-FFF2-40B4-BE49-F238E27FC236}">
                <a16:creationId xmlns:a16="http://schemas.microsoft.com/office/drawing/2014/main" id="{C1D8D0DD-C0CB-412A-AFF4-B87269BAD14A}"/>
              </a:ext>
            </a:extLst>
          </p:cNvPr>
          <p:cNvSpPr>
            <a:spLocks noGrp="1"/>
          </p:cNvSpPr>
          <p:nvPr>
            <p:ph type="sldNum" sz="quarter" idx="12"/>
          </p:nvPr>
        </p:nvSpPr>
        <p:spPr/>
        <p:txBody>
          <a:bodyPr/>
          <a:lstStyle/>
          <a:p>
            <a:fld id="{3B342EEA-D9D5-493D-919E-3BF5DFC1DAB3}" type="slidenum">
              <a:rPr lang="en-GB" smtClean="0"/>
              <a:pPr/>
              <a:t>24</a:t>
            </a:fld>
            <a:endParaRPr lang="en-GB"/>
          </a:p>
        </p:txBody>
      </p:sp>
    </p:spTree>
    <p:extLst>
      <p:ext uri="{BB962C8B-B14F-4D97-AF65-F5344CB8AC3E}">
        <p14:creationId xmlns:p14="http://schemas.microsoft.com/office/powerpoint/2010/main" val="38146655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2080B-7300-414A-9570-5941A4C6D93E}"/>
              </a:ext>
            </a:extLst>
          </p:cNvPr>
          <p:cNvSpPr>
            <a:spLocks noGrp="1"/>
          </p:cNvSpPr>
          <p:nvPr>
            <p:ph type="title"/>
          </p:nvPr>
        </p:nvSpPr>
        <p:spPr>
          <a:xfrm>
            <a:off x="138336" y="-19199"/>
            <a:ext cx="8867328" cy="1143000"/>
          </a:xfrm>
        </p:spPr>
        <p:txBody>
          <a:bodyPr>
            <a:normAutofit/>
          </a:bodyPr>
          <a:lstStyle/>
          <a:p>
            <a:r>
              <a:rPr lang="en-GB" dirty="0"/>
              <a:t>Thinking Tools</a:t>
            </a:r>
          </a:p>
        </p:txBody>
      </p:sp>
      <p:sp>
        <p:nvSpPr>
          <p:cNvPr id="3" name="Content Placeholder 2">
            <a:extLst>
              <a:ext uri="{FF2B5EF4-FFF2-40B4-BE49-F238E27FC236}">
                <a16:creationId xmlns:a16="http://schemas.microsoft.com/office/drawing/2014/main" id="{4D12F4B1-F05B-480F-9D5F-2313C530B784}"/>
              </a:ext>
            </a:extLst>
          </p:cNvPr>
          <p:cNvSpPr>
            <a:spLocks noGrp="1"/>
          </p:cNvSpPr>
          <p:nvPr>
            <p:ph idx="1"/>
          </p:nvPr>
        </p:nvSpPr>
        <p:spPr>
          <a:xfrm>
            <a:off x="143508" y="948863"/>
            <a:ext cx="4590962" cy="2696161"/>
          </a:xfrm>
        </p:spPr>
        <p:txBody>
          <a:bodyPr>
            <a:normAutofit fontScale="85000" lnSpcReduction="20000"/>
          </a:bodyPr>
          <a:lstStyle/>
          <a:p>
            <a:r>
              <a:rPr lang="en-GB" dirty="0"/>
              <a:t>SDGs </a:t>
            </a:r>
          </a:p>
          <a:p>
            <a:r>
              <a:rPr lang="en-GB" dirty="0"/>
              <a:t>Sustainability  Competencies</a:t>
            </a:r>
          </a:p>
          <a:p>
            <a:pPr lvl="1"/>
            <a:r>
              <a:rPr lang="en-GB" sz="2100" dirty="0"/>
              <a:t>See </a:t>
            </a:r>
            <a:r>
              <a:rPr lang="en-GB" sz="2100" dirty="0" err="1"/>
              <a:t>Wiek</a:t>
            </a:r>
            <a:r>
              <a:rPr lang="en-GB" sz="2100" dirty="0"/>
              <a:t> et al., Engle et al., UNESCO Global Action Plan</a:t>
            </a:r>
          </a:p>
          <a:p>
            <a:r>
              <a:rPr lang="en-GB" dirty="0"/>
              <a:t>Consider key parts of course</a:t>
            </a:r>
          </a:p>
          <a:p>
            <a:pPr lvl="1"/>
            <a:r>
              <a:rPr lang="en-GB" dirty="0"/>
              <a:t>Learning Outcomes; assessment; Activities &amp; Materials</a:t>
            </a:r>
          </a:p>
          <a:p>
            <a:pPr lvl="1"/>
            <a:endParaRPr lang="en-GB" dirty="0"/>
          </a:p>
        </p:txBody>
      </p:sp>
      <p:pic>
        <p:nvPicPr>
          <p:cNvPr id="5" name="Picture 4">
            <a:extLst>
              <a:ext uri="{FF2B5EF4-FFF2-40B4-BE49-F238E27FC236}">
                <a16:creationId xmlns:a16="http://schemas.microsoft.com/office/drawing/2014/main" id="{B1C3721C-75A5-48EC-B44A-1212E95F0703}"/>
              </a:ext>
            </a:extLst>
          </p:cNvPr>
          <p:cNvPicPr>
            <a:picLocks noChangeAspect="1"/>
          </p:cNvPicPr>
          <p:nvPr/>
        </p:nvPicPr>
        <p:blipFill>
          <a:blip r:embed="rId2"/>
          <a:stretch>
            <a:fillRect/>
          </a:stretch>
        </p:blipFill>
        <p:spPr>
          <a:xfrm>
            <a:off x="5309406" y="1454068"/>
            <a:ext cx="3834594" cy="3949863"/>
          </a:xfrm>
          <a:prstGeom prst="rect">
            <a:avLst/>
          </a:prstGeom>
          <a:ln>
            <a:solidFill>
              <a:schemeClr val="accent1"/>
            </a:solidFill>
          </a:ln>
        </p:spPr>
      </p:pic>
      <p:pic>
        <p:nvPicPr>
          <p:cNvPr id="6" name="Picture 5">
            <a:extLst>
              <a:ext uri="{FF2B5EF4-FFF2-40B4-BE49-F238E27FC236}">
                <a16:creationId xmlns:a16="http://schemas.microsoft.com/office/drawing/2014/main" id="{867639CB-5374-4AF3-B0EB-56698104A0CB}"/>
              </a:ext>
            </a:extLst>
          </p:cNvPr>
          <p:cNvPicPr>
            <a:picLocks noChangeAspect="1"/>
          </p:cNvPicPr>
          <p:nvPr/>
        </p:nvPicPr>
        <p:blipFill>
          <a:blip r:embed="rId3"/>
          <a:stretch>
            <a:fillRect/>
          </a:stretch>
        </p:blipFill>
        <p:spPr>
          <a:xfrm>
            <a:off x="323481" y="3800196"/>
            <a:ext cx="4266925" cy="3207470"/>
          </a:xfrm>
          <a:prstGeom prst="rect">
            <a:avLst/>
          </a:prstGeom>
        </p:spPr>
      </p:pic>
    </p:spTree>
    <p:extLst>
      <p:ext uri="{BB962C8B-B14F-4D97-AF65-F5344CB8AC3E}">
        <p14:creationId xmlns:p14="http://schemas.microsoft.com/office/powerpoint/2010/main" val="24874720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37801-54F4-417D-AC63-1BF47FD0F134}"/>
              </a:ext>
            </a:extLst>
          </p:cNvPr>
          <p:cNvSpPr>
            <a:spLocks noGrp="1"/>
          </p:cNvSpPr>
          <p:nvPr>
            <p:ph type="title"/>
          </p:nvPr>
        </p:nvSpPr>
        <p:spPr/>
        <p:txBody>
          <a:bodyPr>
            <a:normAutofit/>
          </a:bodyPr>
          <a:lstStyle/>
          <a:p>
            <a:r>
              <a:rPr lang="en-GB" dirty="0"/>
              <a:t>Ten Steps</a:t>
            </a:r>
          </a:p>
        </p:txBody>
      </p:sp>
      <p:sp>
        <p:nvSpPr>
          <p:cNvPr id="3" name="Content Placeholder 2">
            <a:extLst>
              <a:ext uri="{FF2B5EF4-FFF2-40B4-BE49-F238E27FC236}">
                <a16:creationId xmlns:a16="http://schemas.microsoft.com/office/drawing/2014/main" id="{1C057E1E-7F60-4922-A14D-22A1EEFCDDC1}"/>
              </a:ext>
            </a:extLst>
          </p:cNvPr>
          <p:cNvSpPr>
            <a:spLocks noGrp="1"/>
          </p:cNvSpPr>
          <p:nvPr>
            <p:ph idx="1"/>
          </p:nvPr>
        </p:nvSpPr>
        <p:spPr>
          <a:xfrm>
            <a:off x="35943" y="1578881"/>
            <a:ext cx="7452828" cy="1771617"/>
          </a:xfrm>
        </p:spPr>
        <p:txBody>
          <a:bodyPr>
            <a:normAutofit fontScale="70000" lnSpcReduction="20000"/>
          </a:bodyPr>
          <a:lstStyle/>
          <a:p>
            <a:r>
              <a:rPr lang="en-GB" dirty="0"/>
              <a:t>“Ten Steps towards Education for the SDGs” – one sheet of A4/A3</a:t>
            </a:r>
          </a:p>
          <a:p>
            <a:pPr lvl="1"/>
            <a:r>
              <a:rPr lang="en-GB" dirty="0"/>
              <a:t>Ten potential actions rated (0 not done; ½ partially; 1 strongly)</a:t>
            </a:r>
          </a:p>
          <a:p>
            <a:pPr lvl="1"/>
            <a:r>
              <a:rPr lang="en-GB" dirty="0"/>
              <a:t>Leads to identification of good practice and enhancements</a:t>
            </a:r>
          </a:p>
          <a:p>
            <a:r>
              <a:rPr lang="en-GB" dirty="0"/>
              <a:t>Next step: Ten Ingredients, aligned to ESD project Outcomes</a:t>
            </a:r>
          </a:p>
          <a:p>
            <a:endParaRPr lang="en-GB" dirty="0"/>
          </a:p>
        </p:txBody>
      </p:sp>
      <p:graphicFrame>
        <p:nvGraphicFramePr>
          <p:cNvPr id="4" name="Table 3">
            <a:extLst>
              <a:ext uri="{FF2B5EF4-FFF2-40B4-BE49-F238E27FC236}">
                <a16:creationId xmlns:a16="http://schemas.microsoft.com/office/drawing/2014/main" id="{C70CEBD4-CE76-4CCB-B7B4-D9A8A0D5FA12}"/>
              </a:ext>
            </a:extLst>
          </p:cNvPr>
          <p:cNvGraphicFramePr>
            <a:graphicFrameLocks noGrp="1"/>
          </p:cNvGraphicFramePr>
          <p:nvPr/>
        </p:nvGraphicFramePr>
        <p:xfrm>
          <a:off x="2215076" y="3415226"/>
          <a:ext cx="6923113" cy="2626048"/>
        </p:xfrm>
        <a:graphic>
          <a:graphicData uri="http://schemas.openxmlformats.org/drawingml/2006/table">
            <a:tbl>
              <a:tblPr firstRow="1" firstCol="1" bandRow="1">
                <a:tableStyleId>{5C22544A-7EE6-4342-B048-85BDC9FD1C3A}</a:tableStyleId>
              </a:tblPr>
              <a:tblGrid>
                <a:gridCol w="598014">
                  <a:extLst>
                    <a:ext uri="{9D8B030D-6E8A-4147-A177-3AD203B41FA5}">
                      <a16:colId xmlns:a16="http://schemas.microsoft.com/office/drawing/2014/main" val="3502588659"/>
                    </a:ext>
                  </a:extLst>
                </a:gridCol>
                <a:gridCol w="6325099">
                  <a:extLst>
                    <a:ext uri="{9D8B030D-6E8A-4147-A177-3AD203B41FA5}">
                      <a16:colId xmlns:a16="http://schemas.microsoft.com/office/drawing/2014/main" val="2664524003"/>
                    </a:ext>
                  </a:extLst>
                </a:gridCol>
              </a:tblGrid>
              <a:tr h="233744">
                <a:tc>
                  <a:txBody>
                    <a:bodyPr/>
                    <a:lstStyle/>
                    <a:p>
                      <a:pPr>
                        <a:lnSpc>
                          <a:spcPct val="107000"/>
                        </a:lnSpc>
                        <a:spcAft>
                          <a:spcPts val="0"/>
                        </a:spcAft>
                      </a:pPr>
                      <a:r>
                        <a:rPr lang="en-GB" sz="1500">
                          <a:effectLst/>
                        </a:rPr>
                        <a:t>Step</a:t>
                      </a:r>
                      <a:endParaRPr lang="en-GB"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tc>
                <a:tc>
                  <a:txBody>
                    <a:bodyPr/>
                    <a:lstStyle/>
                    <a:p>
                      <a:pPr>
                        <a:lnSpc>
                          <a:spcPct val="107000"/>
                        </a:lnSpc>
                        <a:spcAft>
                          <a:spcPts val="0"/>
                        </a:spcAft>
                      </a:pPr>
                      <a:r>
                        <a:rPr lang="en-GB" sz="1500">
                          <a:effectLst/>
                        </a:rPr>
                        <a:t>Action</a:t>
                      </a:r>
                      <a:endParaRPr lang="en-GB"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tc>
                <a:extLst>
                  <a:ext uri="{0D108BD9-81ED-4DB2-BD59-A6C34878D82A}">
                    <a16:rowId xmlns:a16="http://schemas.microsoft.com/office/drawing/2014/main" val="2808984611"/>
                  </a:ext>
                </a:extLst>
              </a:tr>
              <a:tr h="233744">
                <a:tc>
                  <a:txBody>
                    <a:bodyPr/>
                    <a:lstStyle/>
                    <a:p>
                      <a:pPr>
                        <a:lnSpc>
                          <a:spcPct val="107000"/>
                        </a:lnSpc>
                        <a:spcAft>
                          <a:spcPts val="0"/>
                        </a:spcAft>
                      </a:pPr>
                      <a:r>
                        <a:rPr lang="en-GB" sz="1500" dirty="0">
                          <a:effectLst/>
                        </a:rPr>
                        <a:t>1</a:t>
                      </a:r>
                      <a:endParaRPr lang="en-GB"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tc>
                <a:tc>
                  <a:txBody>
                    <a:bodyPr/>
                    <a:lstStyle/>
                    <a:p>
                      <a:pPr>
                        <a:lnSpc>
                          <a:spcPct val="107000"/>
                        </a:lnSpc>
                        <a:spcAft>
                          <a:spcPts val="0"/>
                        </a:spcAft>
                      </a:pPr>
                      <a:r>
                        <a:rPr lang="en-GB" sz="1200">
                          <a:effectLst/>
                        </a:rPr>
                        <a:t>Students develop critical thinking skills</a:t>
                      </a:r>
                      <a:endParaRPr lang="en-GB"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tc>
                <a:extLst>
                  <a:ext uri="{0D108BD9-81ED-4DB2-BD59-A6C34878D82A}">
                    <a16:rowId xmlns:a16="http://schemas.microsoft.com/office/drawing/2014/main" val="2684119309"/>
                  </a:ext>
                </a:extLst>
              </a:tr>
              <a:tr h="233744">
                <a:tc>
                  <a:txBody>
                    <a:bodyPr/>
                    <a:lstStyle/>
                    <a:p>
                      <a:pPr>
                        <a:lnSpc>
                          <a:spcPct val="107000"/>
                        </a:lnSpc>
                        <a:spcAft>
                          <a:spcPts val="0"/>
                        </a:spcAft>
                      </a:pPr>
                      <a:r>
                        <a:rPr lang="en-GB" sz="1500">
                          <a:effectLst/>
                        </a:rPr>
                        <a:t>2</a:t>
                      </a:r>
                      <a:endParaRPr lang="en-GB"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tc>
                <a:tc>
                  <a:txBody>
                    <a:bodyPr/>
                    <a:lstStyle/>
                    <a:p>
                      <a:pPr>
                        <a:lnSpc>
                          <a:spcPct val="107000"/>
                        </a:lnSpc>
                        <a:spcAft>
                          <a:spcPts val="0"/>
                        </a:spcAft>
                      </a:pPr>
                      <a:r>
                        <a:rPr lang="en-GB" sz="1200">
                          <a:effectLst/>
                        </a:rPr>
                        <a:t>Development of interpersonal working skills </a:t>
                      </a:r>
                      <a:endParaRPr lang="en-GB"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tc>
                <a:extLst>
                  <a:ext uri="{0D108BD9-81ED-4DB2-BD59-A6C34878D82A}">
                    <a16:rowId xmlns:a16="http://schemas.microsoft.com/office/drawing/2014/main" val="3667582787"/>
                  </a:ext>
                </a:extLst>
              </a:tr>
              <a:tr h="233744">
                <a:tc>
                  <a:txBody>
                    <a:bodyPr/>
                    <a:lstStyle/>
                    <a:p>
                      <a:pPr>
                        <a:lnSpc>
                          <a:spcPct val="107000"/>
                        </a:lnSpc>
                        <a:spcAft>
                          <a:spcPts val="0"/>
                        </a:spcAft>
                      </a:pPr>
                      <a:r>
                        <a:rPr lang="en-GB" sz="1500">
                          <a:effectLst/>
                        </a:rPr>
                        <a:t>3</a:t>
                      </a:r>
                      <a:endParaRPr lang="en-GB"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tc>
                <a:tc>
                  <a:txBody>
                    <a:bodyPr/>
                    <a:lstStyle/>
                    <a:p>
                      <a:pPr>
                        <a:lnSpc>
                          <a:spcPct val="107000"/>
                        </a:lnSpc>
                        <a:spcAft>
                          <a:spcPts val="0"/>
                        </a:spcAft>
                      </a:pPr>
                      <a:r>
                        <a:rPr lang="en-GB" sz="1200">
                          <a:effectLst/>
                        </a:rPr>
                        <a:t>Key concepts of sustainable development are introduced</a:t>
                      </a:r>
                      <a:endParaRPr lang="en-GB"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tc>
                <a:extLst>
                  <a:ext uri="{0D108BD9-81ED-4DB2-BD59-A6C34878D82A}">
                    <a16:rowId xmlns:a16="http://schemas.microsoft.com/office/drawing/2014/main" val="3133193934"/>
                  </a:ext>
                </a:extLst>
              </a:tr>
              <a:tr h="233744">
                <a:tc>
                  <a:txBody>
                    <a:bodyPr/>
                    <a:lstStyle/>
                    <a:p>
                      <a:pPr>
                        <a:lnSpc>
                          <a:spcPct val="107000"/>
                        </a:lnSpc>
                        <a:spcAft>
                          <a:spcPts val="0"/>
                        </a:spcAft>
                      </a:pPr>
                      <a:r>
                        <a:rPr lang="en-GB" sz="1500">
                          <a:effectLst/>
                        </a:rPr>
                        <a:t>4</a:t>
                      </a:r>
                      <a:endParaRPr lang="en-GB"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tc>
                <a:tc>
                  <a:txBody>
                    <a:bodyPr/>
                    <a:lstStyle/>
                    <a:p>
                      <a:pPr>
                        <a:lnSpc>
                          <a:spcPct val="107000"/>
                        </a:lnSpc>
                        <a:spcAft>
                          <a:spcPts val="0"/>
                        </a:spcAft>
                      </a:pPr>
                      <a:r>
                        <a:rPr lang="en-GB" sz="1200" dirty="0">
                          <a:effectLst/>
                        </a:rPr>
                        <a:t>SDGs addressed via topics covered, either implicitly or explicitly</a:t>
                      </a:r>
                      <a:endParaRPr lang="en-GB"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tc>
                <a:extLst>
                  <a:ext uri="{0D108BD9-81ED-4DB2-BD59-A6C34878D82A}">
                    <a16:rowId xmlns:a16="http://schemas.microsoft.com/office/drawing/2014/main" val="1766486173"/>
                  </a:ext>
                </a:extLst>
              </a:tr>
              <a:tr h="233744">
                <a:tc>
                  <a:txBody>
                    <a:bodyPr/>
                    <a:lstStyle/>
                    <a:p>
                      <a:pPr>
                        <a:lnSpc>
                          <a:spcPct val="107000"/>
                        </a:lnSpc>
                        <a:spcAft>
                          <a:spcPts val="0"/>
                        </a:spcAft>
                      </a:pPr>
                      <a:r>
                        <a:rPr lang="en-GB" sz="1500">
                          <a:effectLst/>
                        </a:rPr>
                        <a:t>5</a:t>
                      </a:r>
                      <a:endParaRPr lang="en-GB"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tc>
                <a:tc>
                  <a:txBody>
                    <a:bodyPr/>
                    <a:lstStyle/>
                    <a:p>
                      <a:pPr>
                        <a:lnSpc>
                          <a:spcPct val="107000"/>
                        </a:lnSpc>
                        <a:spcAft>
                          <a:spcPts val="0"/>
                        </a:spcAft>
                      </a:pPr>
                      <a:r>
                        <a:rPr lang="en-GB" sz="1200" dirty="0">
                          <a:effectLst/>
                        </a:rPr>
                        <a:t>Key course concepts are put in a wider social or historical context</a:t>
                      </a:r>
                      <a:endParaRPr lang="en-GB"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tc>
                <a:extLst>
                  <a:ext uri="{0D108BD9-81ED-4DB2-BD59-A6C34878D82A}">
                    <a16:rowId xmlns:a16="http://schemas.microsoft.com/office/drawing/2014/main" val="3010136332"/>
                  </a:ext>
                </a:extLst>
              </a:tr>
              <a:tr h="233744">
                <a:tc>
                  <a:txBody>
                    <a:bodyPr/>
                    <a:lstStyle/>
                    <a:p>
                      <a:pPr>
                        <a:lnSpc>
                          <a:spcPct val="107000"/>
                        </a:lnSpc>
                        <a:spcAft>
                          <a:spcPts val="0"/>
                        </a:spcAft>
                      </a:pPr>
                      <a:r>
                        <a:rPr lang="en-GB" sz="1500">
                          <a:effectLst/>
                        </a:rPr>
                        <a:t>6</a:t>
                      </a:r>
                      <a:endParaRPr lang="en-GB"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tc>
                <a:tc>
                  <a:txBody>
                    <a:bodyPr/>
                    <a:lstStyle/>
                    <a:p>
                      <a:pPr>
                        <a:lnSpc>
                          <a:spcPct val="107000"/>
                        </a:lnSpc>
                        <a:spcAft>
                          <a:spcPts val="0"/>
                        </a:spcAft>
                      </a:pPr>
                      <a:r>
                        <a:rPr lang="en-GB" sz="1200" dirty="0">
                          <a:effectLst/>
                        </a:rPr>
                        <a:t>Ethics and values are linked to the activities taught in the course </a:t>
                      </a:r>
                      <a:endParaRPr lang="en-GB"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tc>
                <a:extLst>
                  <a:ext uri="{0D108BD9-81ED-4DB2-BD59-A6C34878D82A}">
                    <a16:rowId xmlns:a16="http://schemas.microsoft.com/office/drawing/2014/main" val="2004765467"/>
                  </a:ext>
                </a:extLst>
              </a:tr>
              <a:tr h="233744">
                <a:tc>
                  <a:txBody>
                    <a:bodyPr/>
                    <a:lstStyle/>
                    <a:p>
                      <a:pPr>
                        <a:lnSpc>
                          <a:spcPct val="107000"/>
                        </a:lnSpc>
                        <a:spcAft>
                          <a:spcPts val="0"/>
                        </a:spcAft>
                      </a:pPr>
                      <a:r>
                        <a:rPr lang="en-GB" sz="1500">
                          <a:effectLst/>
                        </a:rPr>
                        <a:t>7</a:t>
                      </a:r>
                      <a:endParaRPr lang="en-GB"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tc>
                <a:tc>
                  <a:txBody>
                    <a:bodyPr/>
                    <a:lstStyle/>
                    <a:p>
                      <a:pPr>
                        <a:lnSpc>
                          <a:spcPct val="107000"/>
                        </a:lnSpc>
                        <a:spcAft>
                          <a:spcPts val="0"/>
                        </a:spcAft>
                      </a:pPr>
                      <a:r>
                        <a:rPr lang="en-GB" sz="1200">
                          <a:effectLst/>
                        </a:rPr>
                        <a:t>Minimising resource use and negative social or environmental impacts</a:t>
                      </a:r>
                      <a:endParaRPr lang="en-GB"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tc>
                <a:extLst>
                  <a:ext uri="{0D108BD9-81ED-4DB2-BD59-A6C34878D82A}">
                    <a16:rowId xmlns:a16="http://schemas.microsoft.com/office/drawing/2014/main" val="3578835219"/>
                  </a:ext>
                </a:extLst>
              </a:tr>
              <a:tr h="233744">
                <a:tc>
                  <a:txBody>
                    <a:bodyPr/>
                    <a:lstStyle/>
                    <a:p>
                      <a:pPr>
                        <a:lnSpc>
                          <a:spcPct val="107000"/>
                        </a:lnSpc>
                        <a:spcAft>
                          <a:spcPts val="0"/>
                        </a:spcAft>
                      </a:pPr>
                      <a:r>
                        <a:rPr lang="en-GB" sz="1500">
                          <a:effectLst/>
                        </a:rPr>
                        <a:t>8</a:t>
                      </a:r>
                      <a:endParaRPr lang="en-GB"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tc>
                <a:tc>
                  <a:txBody>
                    <a:bodyPr/>
                    <a:lstStyle/>
                    <a:p>
                      <a:pPr>
                        <a:lnSpc>
                          <a:spcPct val="107000"/>
                        </a:lnSpc>
                        <a:spcAft>
                          <a:spcPts val="0"/>
                        </a:spcAft>
                      </a:pPr>
                      <a:r>
                        <a:rPr lang="en-GB" sz="1200">
                          <a:effectLst/>
                        </a:rPr>
                        <a:t>Students learn via engaging with real-world sustainability challenges </a:t>
                      </a:r>
                      <a:endParaRPr lang="en-GB"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tc>
                <a:extLst>
                  <a:ext uri="{0D108BD9-81ED-4DB2-BD59-A6C34878D82A}">
                    <a16:rowId xmlns:a16="http://schemas.microsoft.com/office/drawing/2014/main" val="4009656060"/>
                  </a:ext>
                </a:extLst>
              </a:tr>
              <a:tr h="233744">
                <a:tc>
                  <a:txBody>
                    <a:bodyPr/>
                    <a:lstStyle/>
                    <a:p>
                      <a:pPr>
                        <a:lnSpc>
                          <a:spcPct val="107000"/>
                        </a:lnSpc>
                        <a:spcAft>
                          <a:spcPts val="0"/>
                        </a:spcAft>
                      </a:pPr>
                      <a:r>
                        <a:rPr lang="en-GB" sz="1500">
                          <a:effectLst/>
                        </a:rPr>
                        <a:t>9</a:t>
                      </a:r>
                      <a:endParaRPr lang="en-GB"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tc>
                <a:tc>
                  <a:txBody>
                    <a:bodyPr/>
                    <a:lstStyle/>
                    <a:p>
                      <a:pPr>
                        <a:lnSpc>
                          <a:spcPct val="107000"/>
                        </a:lnSpc>
                        <a:spcAft>
                          <a:spcPts val="0"/>
                        </a:spcAft>
                      </a:pPr>
                      <a:r>
                        <a:rPr lang="en-GB" sz="1200">
                          <a:effectLst/>
                        </a:rPr>
                        <a:t>Inspiration- students encounter inspiring examples of how their discipline can address sustainability</a:t>
                      </a:r>
                      <a:endParaRPr lang="en-GB"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tc>
                <a:extLst>
                  <a:ext uri="{0D108BD9-81ED-4DB2-BD59-A6C34878D82A}">
                    <a16:rowId xmlns:a16="http://schemas.microsoft.com/office/drawing/2014/main" val="4209132443"/>
                  </a:ext>
                </a:extLst>
              </a:tr>
              <a:tr h="288608">
                <a:tc>
                  <a:txBody>
                    <a:bodyPr/>
                    <a:lstStyle/>
                    <a:p>
                      <a:pPr>
                        <a:lnSpc>
                          <a:spcPct val="107000"/>
                        </a:lnSpc>
                        <a:spcAft>
                          <a:spcPts val="0"/>
                        </a:spcAft>
                      </a:pPr>
                      <a:r>
                        <a:rPr lang="en-GB" sz="1500">
                          <a:effectLst/>
                        </a:rPr>
                        <a:t>10</a:t>
                      </a:r>
                      <a:endParaRPr lang="en-GB" sz="1500">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tc>
                <a:tc>
                  <a:txBody>
                    <a:bodyPr/>
                    <a:lstStyle/>
                    <a:p>
                      <a:pPr>
                        <a:lnSpc>
                          <a:spcPct val="107000"/>
                        </a:lnSpc>
                        <a:spcAft>
                          <a:spcPts val="0"/>
                        </a:spcAft>
                      </a:pPr>
                      <a:r>
                        <a:rPr lang="en-GB" sz="1200" dirty="0">
                          <a:effectLst/>
                        </a:rPr>
                        <a:t>SDGs or sustainable development in course learning outcomes</a:t>
                      </a:r>
                      <a:endParaRPr lang="en-GB" sz="15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tc>
                <a:extLst>
                  <a:ext uri="{0D108BD9-81ED-4DB2-BD59-A6C34878D82A}">
                    <a16:rowId xmlns:a16="http://schemas.microsoft.com/office/drawing/2014/main" val="2765121464"/>
                  </a:ext>
                </a:extLst>
              </a:tr>
            </a:tbl>
          </a:graphicData>
        </a:graphic>
      </p:graphicFrame>
      <p:sp>
        <p:nvSpPr>
          <p:cNvPr id="5" name="TextBox 4">
            <a:extLst>
              <a:ext uri="{FF2B5EF4-FFF2-40B4-BE49-F238E27FC236}">
                <a16:creationId xmlns:a16="http://schemas.microsoft.com/office/drawing/2014/main" id="{1431F11F-FF09-4024-AFCC-9BB487599209}"/>
              </a:ext>
            </a:extLst>
          </p:cNvPr>
          <p:cNvSpPr txBox="1"/>
          <p:nvPr/>
        </p:nvSpPr>
        <p:spPr>
          <a:xfrm rot="568996">
            <a:off x="565262" y="3613079"/>
            <a:ext cx="1306488" cy="30008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GB" sz="1350" dirty="0"/>
              <a:t>COMPETENCIES</a:t>
            </a:r>
          </a:p>
        </p:txBody>
      </p:sp>
      <p:sp>
        <p:nvSpPr>
          <p:cNvPr id="6" name="TextBox 5">
            <a:extLst>
              <a:ext uri="{FF2B5EF4-FFF2-40B4-BE49-F238E27FC236}">
                <a16:creationId xmlns:a16="http://schemas.microsoft.com/office/drawing/2014/main" id="{7D73889E-F20A-49FC-BE5E-A8A44F34823E}"/>
              </a:ext>
            </a:extLst>
          </p:cNvPr>
          <p:cNvSpPr txBox="1"/>
          <p:nvPr/>
        </p:nvSpPr>
        <p:spPr>
          <a:xfrm rot="20965482">
            <a:off x="125695" y="4185655"/>
            <a:ext cx="1306488" cy="30008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GB" sz="1350" dirty="0"/>
              <a:t>KNOWLEDGE</a:t>
            </a:r>
          </a:p>
        </p:txBody>
      </p:sp>
      <p:sp>
        <p:nvSpPr>
          <p:cNvPr id="7" name="TextBox 6">
            <a:extLst>
              <a:ext uri="{FF2B5EF4-FFF2-40B4-BE49-F238E27FC236}">
                <a16:creationId xmlns:a16="http://schemas.microsoft.com/office/drawing/2014/main" id="{15C00CA8-4006-42A9-AEF1-72749B273940}"/>
              </a:ext>
            </a:extLst>
          </p:cNvPr>
          <p:cNvSpPr txBox="1"/>
          <p:nvPr/>
        </p:nvSpPr>
        <p:spPr>
          <a:xfrm rot="723148">
            <a:off x="468961" y="4876192"/>
            <a:ext cx="1556828" cy="30008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sz="1350" dirty="0"/>
              <a:t>TRANSFORMATION</a:t>
            </a:r>
          </a:p>
        </p:txBody>
      </p:sp>
      <p:sp>
        <p:nvSpPr>
          <p:cNvPr id="8" name="TextBox 7">
            <a:extLst>
              <a:ext uri="{FF2B5EF4-FFF2-40B4-BE49-F238E27FC236}">
                <a16:creationId xmlns:a16="http://schemas.microsoft.com/office/drawing/2014/main" id="{BA1B33C2-3380-48ED-9B6E-79CCBB7F55C6}"/>
              </a:ext>
            </a:extLst>
          </p:cNvPr>
          <p:cNvSpPr txBox="1"/>
          <p:nvPr/>
        </p:nvSpPr>
        <p:spPr>
          <a:xfrm rot="21257241">
            <a:off x="241660" y="5441895"/>
            <a:ext cx="1306488" cy="30008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GB" sz="1350" dirty="0"/>
              <a:t>TAKING ACTION</a:t>
            </a:r>
          </a:p>
        </p:txBody>
      </p:sp>
    </p:spTree>
    <p:extLst>
      <p:ext uri="{BB962C8B-B14F-4D97-AF65-F5344CB8AC3E}">
        <p14:creationId xmlns:p14="http://schemas.microsoft.com/office/powerpoint/2010/main" val="34360077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62798-1C26-432D-B316-48E68E386350}"/>
              </a:ext>
            </a:extLst>
          </p:cNvPr>
          <p:cNvSpPr>
            <a:spLocks noGrp="1"/>
          </p:cNvSpPr>
          <p:nvPr>
            <p:ph type="title"/>
          </p:nvPr>
        </p:nvSpPr>
        <p:spPr>
          <a:xfrm>
            <a:off x="0" y="188640"/>
            <a:ext cx="8964488" cy="864096"/>
          </a:xfrm>
        </p:spPr>
        <p:txBody>
          <a:bodyPr>
            <a:normAutofit/>
          </a:bodyPr>
          <a:lstStyle/>
          <a:p>
            <a:r>
              <a:rPr lang="en-GB" dirty="0"/>
              <a:t>Give it a go</a:t>
            </a:r>
          </a:p>
        </p:txBody>
      </p:sp>
      <p:graphicFrame>
        <p:nvGraphicFramePr>
          <p:cNvPr id="4" name="Table 3">
            <a:extLst>
              <a:ext uri="{FF2B5EF4-FFF2-40B4-BE49-F238E27FC236}">
                <a16:creationId xmlns:a16="http://schemas.microsoft.com/office/drawing/2014/main" id="{225E9B30-D300-4517-8F95-212C76BD62F1}"/>
              </a:ext>
            </a:extLst>
          </p:cNvPr>
          <p:cNvGraphicFramePr>
            <a:graphicFrameLocks noGrp="1"/>
          </p:cNvGraphicFramePr>
          <p:nvPr/>
        </p:nvGraphicFramePr>
        <p:xfrm>
          <a:off x="0" y="1894722"/>
          <a:ext cx="9144000" cy="4122530"/>
        </p:xfrm>
        <a:graphic>
          <a:graphicData uri="http://schemas.openxmlformats.org/drawingml/2006/table">
            <a:tbl>
              <a:tblPr firstRow="1" firstCol="1" bandRow="1">
                <a:tableStyleId>{5C22544A-7EE6-4342-B048-85BDC9FD1C3A}</a:tableStyleId>
              </a:tblPr>
              <a:tblGrid>
                <a:gridCol w="789852">
                  <a:extLst>
                    <a:ext uri="{9D8B030D-6E8A-4147-A177-3AD203B41FA5}">
                      <a16:colId xmlns:a16="http://schemas.microsoft.com/office/drawing/2014/main" val="3502588659"/>
                    </a:ext>
                  </a:extLst>
                </a:gridCol>
                <a:gridCol w="8354148">
                  <a:extLst>
                    <a:ext uri="{9D8B030D-6E8A-4147-A177-3AD203B41FA5}">
                      <a16:colId xmlns:a16="http://schemas.microsoft.com/office/drawing/2014/main" val="2664524003"/>
                    </a:ext>
                  </a:extLst>
                </a:gridCol>
              </a:tblGrid>
              <a:tr h="374047">
                <a:tc>
                  <a:txBody>
                    <a:bodyPr/>
                    <a:lstStyle/>
                    <a:p>
                      <a:pPr>
                        <a:lnSpc>
                          <a:spcPct val="107000"/>
                        </a:lnSpc>
                        <a:spcAft>
                          <a:spcPts val="0"/>
                        </a:spcAft>
                      </a:pPr>
                      <a:r>
                        <a:rPr lang="en-GB" sz="2400">
                          <a:effectLst/>
                        </a:rPr>
                        <a:t>Step</a:t>
                      </a:r>
                      <a:endParaRPr lang="en-GB"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tc>
                <a:tc>
                  <a:txBody>
                    <a:bodyPr/>
                    <a:lstStyle/>
                    <a:p>
                      <a:pPr>
                        <a:lnSpc>
                          <a:spcPct val="107000"/>
                        </a:lnSpc>
                        <a:spcAft>
                          <a:spcPts val="0"/>
                        </a:spcAft>
                      </a:pPr>
                      <a:r>
                        <a:rPr lang="en-GB" sz="2400">
                          <a:effectLst/>
                        </a:rPr>
                        <a:t>Action</a:t>
                      </a:r>
                      <a:endParaRPr lang="en-GB"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tc>
                <a:extLst>
                  <a:ext uri="{0D108BD9-81ED-4DB2-BD59-A6C34878D82A}">
                    <a16:rowId xmlns:a16="http://schemas.microsoft.com/office/drawing/2014/main" val="2808984611"/>
                  </a:ext>
                </a:extLst>
              </a:tr>
              <a:tr h="374047">
                <a:tc>
                  <a:txBody>
                    <a:bodyPr/>
                    <a:lstStyle/>
                    <a:p>
                      <a:pPr>
                        <a:lnSpc>
                          <a:spcPct val="107000"/>
                        </a:lnSpc>
                        <a:spcAft>
                          <a:spcPts val="0"/>
                        </a:spcAft>
                      </a:pPr>
                      <a:r>
                        <a:rPr lang="en-GB" sz="2400" dirty="0">
                          <a:effectLst/>
                        </a:rPr>
                        <a:t>1</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tc>
                <a:tc>
                  <a:txBody>
                    <a:bodyPr/>
                    <a:lstStyle/>
                    <a:p>
                      <a:pPr>
                        <a:lnSpc>
                          <a:spcPct val="107000"/>
                        </a:lnSpc>
                        <a:spcAft>
                          <a:spcPts val="0"/>
                        </a:spcAft>
                      </a:pPr>
                      <a:r>
                        <a:rPr lang="en-GB" sz="1800" dirty="0">
                          <a:effectLst/>
                        </a:rPr>
                        <a:t>Students develop critical thinking skills</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tc>
                <a:extLst>
                  <a:ext uri="{0D108BD9-81ED-4DB2-BD59-A6C34878D82A}">
                    <a16:rowId xmlns:a16="http://schemas.microsoft.com/office/drawing/2014/main" val="2684119309"/>
                  </a:ext>
                </a:extLst>
              </a:tr>
              <a:tr h="374047">
                <a:tc>
                  <a:txBody>
                    <a:bodyPr/>
                    <a:lstStyle/>
                    <a:p>
                      <a:pPr>
                        <a:lnSpc>
                          <a:spcPct val="107000"/>
                        </a:lnSpc>
                        <a:spcAft>
                          <a:spcPts val="0"/>
                        </a:spcAft>
                      </a:pPr>
                      <a:r>
                        <a:rPr lang="en-GB" sz="2400">
                          <a:effectLst/>
                        </a:rPr>
                        <a:t>2</a:t>
                      </a:r>
                      <a:endParaRPr lang="en-GB"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tc>
                <a:tc>
                  <a:txBody>
                    <a:bodyPr/>
                    <a:lstStyle/>
                    <a:p>
                      <a:pPr>
                        <a:lnSpc>
                          <a:spcPct val="107000"/>
                        </a:lnSpc>
                        <a:spcAft>
                          <a:spcPts val="0"/>
                        </a:spcAft>
                      </a:pPr>
                      <a:r>
                        <a:rPr lang="en-GB" sz="1800">
                          <a:effectLst/>
                        </a:rPr>
                        <a:t>Development of interpersonal working skills </a:t>
                      </a:r>
                      <a:endParaRPr lang="en-GB"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tc>
                <a:extLst>
                  <a:ext uri="{0D108BD9-81ED-4DB2-BD59-A6C34878D82A}">
                    <a16:rowId xmlns:a16="http://schemas.microsoft.com/office/drawing/2014/main" val="3667582787"/>
                  </a:ext>
                </a:extLst>
              </a:tr>
              <a:tr h="374047">
                <a:tc>
                  <a:txBody>
                    <a:bodyPr/>
                    <a:lstStyle/>
                    <a:p>
                      <a:pPr>
                        <a:lnSpc>
                          <a:spcPct val="107000"/>
                        </a:lnSpc>
                        <a:spcAft>
                          <a:spcPts val="0"/>
                        </a:spcAft>
                      </a:pPr>
                      <a:r>
                        <a:rPr lang="en-GB" sz="2400">
                          <a:effectLst/>
                        </a:rPr>
                        <a:t>3</a:t>
                      </a:r>
                      <a:endParaRPr lang="en-GB"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tc>
                <a:tc>
                  <a:txBody>
                    <a:bodyPr/>
                    <a:lstStyle/>
                    <a:p>
                      <a:pPr>
                        <a:lnSpc>
                          <a:spcPct val="107000"/>
                        </a:lnSpc>
                        <a:spcAft>
                          <a:spcPts val="0"/>
                        </a:spcAft>
                      </a:pPr>
                      <a:r>
                        <a:rPr lang="en-GB" sz="1800">
                          <a:effectLst/>
                        </a:rPr>
                        <a:t>Key concepts of sustainable development are introduced</a:t>
                      </a:r>
                      <a:endParaRPr lang="en-GB"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tc>
                <a:extLst>
                  <a:ext uri="{0D108BD9-81ED-4DB2-BD59-A6C34878D82A}">
                    <a16:rowId xmlns:a16="http://schemas.microsoft.com/office/drawing/2014/main" val="3133193934"/>
                  </a:ext>
                </a:extLst>
              </a:tr>
              <a:tr h="374047">
                <a:tc>
                  <a:txBody>
                    <a:bodyPr/>
                    <a:lstStyle/>
                    <a:p>
                      <a:pPr>
                        <a:lnSpc>
                          <a:spcPct val="107000"/>
                        </a:lnSpc>
                        <a:spcAft>
                          <a:spcPts val="0"/>
                        </a:spcAft>
                      </a:pPr>
                      <a:r>
                        <a:rPr lang="en-GB" sz="2400">
                          <a:effectLst/>
                        </a:rPr>
                        <a:t>4</a:t>
                      </a:r>
                      <a:endParaRPr lang="en-GB"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tc>
                <a:tc>
                  <a:txBody>
                    <a:bodyPr/>
                    <a:lstStyle/>
                    <a:p>
                      <a:pPr>
                        <a:lnSpc>
                          <a:spcPct val="107000"/>
                        </a:lnSpc>
                        <a:spcAft>
                          <a:spcPts val="0"/>
                        </a:spcAft>
                      </a:pPr>
                      <a:r>
                        <a:rPr lang="en-GB" sz="1800" dirty="0">
                          <a:effectLst/>
                        </a:rPr>
                        <a:t>SDGs addressed via topics covered, either implicitly or explicitly</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tc>
                <a:extLst>
                  <a:ext uri="{0D108BD9-81ED-4DB2-BD59-A6C34878D82A}">
                    <a16:rowId xmlns:a16="http://schemas.microsoft.com/office/drawing/2014/main" val="1766486173"/>
                  </a:ext>
                </a:extLst>
              </a:tr>
              <a:tr h="374047">
                <a:tc>
                  <a:txBody>
                    <a:bodyPr/>
                    <a:lstStyle/>
                    <a:p>
                      <a:pPr>
                        <a:lnSpc>
                          <a:spcPct val="107000"/>
                        </a:lnSpc>
                        <a:spcAft>
                          <a:spcPts val="0"/>
                        </a:spcAft>
                      </a:pPr>
                      <a:r>
                        <a:rPr lang="en-GB" sz="2400">
                          <a:effectLst/>
                        </a:rPr>
                        <a:t>5</a:t>
                      </a:r>
                      <a:endParaRPr lang="en-GB"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tc>
                <a:tc>
                  <a:txBody>
                    <a:bodyPr/>
                    <a:lstStyle/>
                    <a:p>
                      <a:pPr>
                        <a:lnSpc>
                          <a:spcPct val="107000"/>
                        </a:lnSpc>
                        <a:spcAft>
                          <a:spcPts val="0"/>
                        </a:spcAft>
                      </a:pPr>
                      <a:r>
                        <a:rPr lang="en-GB" sz="1800" dirty="0">
                          <a:effectLst/>
                        </a:rPr>
                        <a:t>Key course concepts are put in a wider social or historical context</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tc>
                <a:extLst>
                  <a:ext uri="{0D108BD9-81ED-4DB2-BD59-A6C34878D82A}">
                    <a16:rowId xmlns:a16="http://schemas.microsoft.com/office/drawing/2014/main" val="3010136332"/>
                  </a:ext>
                </a:extLst>
              </a:tr>
              <a:tr h="374047">
                <a:tc>
                  <a:txBody>
                    <a:bodyPr/>
                    <a:lstStyle/>
                    <a:p>
                      <a:pPr>
                        <a:lnSpc>
                          <a:spcPct val="107000"/>
                        </a:lnSpc>
                        <a:spcAft>
                          <a:spcPts val="0"/>
                        </a:spcAft>
                      </a:pPr>
                      <a:r>
                        <a:rPr lang="en-GB" sz="2400">
                          <a:effectLst/>
                        </a:rPr>
                        <a:t>6</a:t>
                      </a:r>
                      <a:endParaRPr lang="en-GB"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tc>
                <a:tc>
                  <a:txBody>
                    <a:bodyPr/>
                    <a:lstStyle/>
                    <a:p>
                      <a:pPr>
                        <a:lnSpc>
                          <a:spcPct val="107000"/>
                        </a:lnSpc>
                        <a:spcAft>
                          <a:spcPts val="0"/>
                        </a:spcAft>
                      </a:pPr>
                      <a:r>
                        <a:rPr lang="en-GB" sz="1800" dirty="0">
                          <a:effectLst/>
                        </a:rPr>
                        <a:t>Ethics and values are linked to the activities taught in the course </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tc>
                <a:extLst>
                  <a:ext uri="{0D108BD9-81ED-4DB2-BD59-A6C34878D82A}">
                    <a16:rowId xmlns:a16="http://schemas.microsoft.com/office/drawing/2014/main" val="2004765467"/>
                  </a:ext>
                </a:extLst>
              </a:tr>
              <a:tr h="374047">
                <a:tc>
                  <a:txBody>
                    <a:bodyPr/>
                    <a:lstStyle/>
                    <a:p>
                      <a:pPr>
                        <a:lnSpc>
                          <a:spcPct val="107000"/>
                        </a:lnSpc>
                        <a:spcAft>
                          <a:spcPts val="0"/>
                        </a:spcAft>
                      </a:pPr>
                      <a:r>
                        <a:rPr lang="en-GB" sz="2400">
                          <a:effectLst/>
                        </a:rPr>
                        <a:t>7</a:t>
                      </a:r>
                      <a:endParaRPr lang="en-GB"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tc>
                <a:tc>
                  <a:txBody>
                    <a:bodyPr/>
                    <a:lstStyle/>
                    <a:p>
                      <a:pPr>
                        <a:lnSpc>
                          <a:spcPct val="107000"/>
                        </a:lnSpc>
                        <a:spcAft>
                          <a:spcPts val="0"/>
                        </a:spcAft>
                      </a:pPr>
                      <a:r>
                        <a:rPr lang="en-GB" sz="1800">
                          <a:effectLst/>
                        </a:rPr>
                        <a:t>Minimising resource use and negative social or environmental impacts</a:t>
                      </a:r>
                      <a:endParaRPr lang="en-GB"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tc>
                <a:extLst>
                  <a:ext uri="{0D108BD9-81ED-4DB2-BD59-A6C34878D82A}">
                    <a16:rowId xmlns:a16="http://schemas.microsoft.com/office/drawing/2014/main" val="3578835219"/>
                  </a:ext>
                </a:extLst>
              </a:tr>
              <a:tr h="374047">
                <a:tc>
                  <a:txBody>
                    <a:bodyPr/>
                    <a:lstStyle/>
                    <a:p>
                      <a:pPr>
                        <a:lnSpc>
                          <a:spcPct val="107000"/>
                        </a:lnSpc>
                        <a:spcAft>
                          <a:spcPts val="0"/>
                        </a:spcAft>
                      </a:pPr>
                      <a:r>
                        <a:rPr lang="en-GB" sz="2400">
                          <a:effectLst/>
                        </a:rPr>
                        <a:t>8</a:t>
                      </a:r>
                      <a:endParaRPr lang="en-GB"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tc>
                <a:tc>
                  <a:txBody>
                    <a:bodyPr/>
                    <a:lstStyle/>
                    <a:p>
                      <a:pPr>
                        <a:lnSpc>
                          <a:spcPct val="107000"/>
                        </a:lnSpc>
                        <a:spcAft>
                          <a:spcPts val="0"/>
                        </a:spcAft>
                      </a:pPr>
                      <a:r>
                        <a:rPr lang="en-GB" sz="1800" dirty="0">
                          <a:effectLst/>
                        </a:rPr>
                        <a:t>Students learn via engaging with real-world sustainability challenges </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tc>
                <a:extLst>
                  <a:ext uri="{0D108BD9-81ED-4DB2-BD59-A6C34878D82A}">
                    <a16:rowId xmlns:a16="http://schemas.microsoft.com/office/drawing/2014/main" val="4009656060"/>
                  </a:ext>
                </a:extLst>
              </a:tr>
              <a:tr h="374047">
                <a:tc>
                  <a:txBody>
                    <a:bodyPr/>
                    <a:lstStyle/>
                    <a:p>
                      <a:pPr>
                        <a:lnSpc>
                          <a:spcPct val="107000"/>
                        </a:lnSpc>
                        <a:spcAft>
                          <a:spcPts val="0"/>
                        </a:spcAft>
                      </a:pPr>
                      <a:r>
                        <a:rPr lang="en-GB" sz="2400">
                          <a:effectLst/>
                        </a:rPr>
                        <a:t>9</a:t>
                      </a:r>
                      <a:endParaRPr lang="en-GB"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tc>
                <a:tc>
                  <a:txBody>
                    <a:bodyPr/>
                    <a:lstStyle/>
                    <a:p>
                      <a:pPr>
                        <a:lnSpc>
                          <a:spcPct val="107000"/>
                        </a:lnSpc>
                        <a:spcAft>
                          <a:spcPts val="0"/>
                        </a:spcAft>
                      </a:pPr>
                      <a:r>
                        <a:rPr lang="en-GB" sz="1800" dirty="0">
                          <a:effectLst/>
                        </a:rPr>
                        <a:t>Students encounter inspiring examples of how their discipline can address sustainability</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tc>
                <a:extLst>
                  <a:ext uri="{0D108BD9-81ED-4DB2-BD59-A6C34878D82A}">
                    <a16:rowId xmlns:a16="http://schemas.microsoft.com/office/drawing/2014/main" val="4209132443"/>
                  </a:ext>
                </a:extLst>
              </a:tr>
              <a:tr h="382060">
                <a:tc>
                  <a:txBody>
                    <a:bodyPr/>
                    <a:lstStyle/>
                    <a:p>
                      <a:pPr>
                        <a:lnSpc>
                          <a:spcPct val="107000"/>
                        </a:lnSpc>
                        <a:spcAft>
                          <a:spcPts val="0"/>
                        </a:spcAft>
                      </a:pPr>
                      <a:r>
                        <a:rPr lang="en-GB" sz="2400">
                          <a:effectLst/>
                        </a:rPr>
                        <a:t>10</a:t>
                      </a:r>
                      <a:endParaRPr lang="en-GB"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tc>
                <a:tc>
                  <a:txBody>
                    <a:bodyPr/>
                    <a:lstStyle/>
                    <a:p>
                      <a:pPr>
                        <a:lnSpc>
                          <a:spcPct val="107000"/>
                        </a:lnSpc>
                        <a:spcAft>
                          <a:spcPts val="0"/>
                        </a:spcAft>
                      </a:pPr>
                      <a:r>
                        <a:rPr lang="en-GB" sz="1800" dirty="0">
                          <a:effectLst/>
                        </a:rPr>
                        <a:t>SDGs or sustainable development in course learning outcomes</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1435" marR="51435" marT="0" marB="0"/>
                </a:tc>
                <a:extLst>
                  <a:ext uri="{0D108BD9-81ED-4DB2-BD59-A6C34878D82A}">
                    <a16:rowId xmlns:a16="http://schemas.microsoft.com/office/drawing/2014/main" val="2765121464"/>
                  </a:ext>
                </a:extLst>
              </a:tr>
            </a:tbl>
          </a:graphicData>
        </a:graphic>
      </p:graphicFrame>
      <p:sp>
        <p:nvSpPr>
          <p:cNvPr id="5" name="TextBox 4">
            <a:extLst>
              <a:ext uri="{FF2B5EF4-FFF2-40B4-BE49-F238E27FC236}">
                <a16:creationId xmlns:a16="http://schemas.microsoft.com/office/drawing/2014/main" id="{03D036C3-1865-4C78-B428-6C714AB727D6}"/>
              </a:ext>
            </a:extLst>
          </p:cNvPr>
          <p:cNvSpPr txBox="1"/>
          <p:nvPr/>
        </p:nvSpPr>
        <p:spPr>
          <a:xfrm>
            <a:off x="6045" y="1556168"/>
            <a:ext cx="5400600" cy="338554"/>
          </a:xfrm>
          <a:prstGeom prst="rect">
            <a:avLst/>
          </a:prstGeom>
          <a:noFill/>
        </p:spPr>
        <p:txBody>
          <a:bodyPr wrap="square" rtlCol="0">
            <a:spAutoFit/>
          </a:bodyPr>
          <a:lstStyle/>
          <a:p>
            <a:r>
              <a:rPr lang="en-GB" sz="1600" dirty="0"/>
              <a:t>0 =not done; ½ = partially; 1 = done strongly</a:t>
            </a:r>
          </a:p>
        </p:txBody>
      </p:sp>
    </p:spTree>
    <p:extLst>
      <p:ext uri="{BB962C8B-B14F-4D97-AF65-F5344CB8AC3E}">
        <p14:creationId xmlns:p14="http://schemas.microsoft.com/office/powerpoint/2010/main" val="37993760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43830-B19B-4762-99A9-FD5E2AB56708}"/>
              </a:ext>
            </a:extLst>
          </p:cNvPr>
          <p:cNvSpPr>
            <a:spLocks noGrp="1"/>
          </p:cNvSpPr>
          <p:nvPr>
            <p:ph type="title"/>
          </p:nvPr>
        </p:nvSpPr>
        <p:spPr>
          <a:xfrm>
            <a:off x="465111" y="0"/>
            <a:ext cx="8229600" cy="1143000"/>
          </a:xfrm>
        </p:spPr>
        <p:txBody>
          <a:bodyPr>
            <a:normAutofit fontScale="90000"/>
          </a:bodyPr>
          <a:lstStyle/>
          <a:p>
            <a:r>
              <a:rPr lang="en-GB" dirty="0"/>
              <a:t>How to do ESD? Pedagogic Approaches</a:t>
            </a:r>
          </a:p>
        </p:txBody>
      </p:sp>
      <p:sp>
        <p:nvSpPr>
          <p:cNvPr id="4" name="Slide Number Placeholder 3">
            <a:extLst>
              <a:ext uri="{FF2B5EF4-FFF2-40B4-BE49-F238E27FC236}">
                <a16:creationId xmlns:a16="http://schemas.microsoft.com/office/drawing/2014/main" id="{C6AC5F00-507A-4B50-A89F-19DCB2332C2F}"/>
              </a:ext>
            </a:extLst>
          </p:cNvPr>
          <p:cNvSpPr>
            <a:spLocks noGrp="1"/>
          </p:cNvSpPr>
          <p:nvPr>
            <p:ph type="sldNum" sz="quarter" idx="12"/>
          </p:nvPr>
        </p:nvSpPr>
        <p:spPr/>
        <p:txBody>
          <a:bodyPr/>
          <a:lstStyle/>
          <a:p>
            <a:fld id="{3B342EEA-D9D5-493D-919E-3BF5DFC1DAB3}" type="slidenum">
              <a:rPr lang="en-GB" smtClean="0"/>
              <a:pPr/>
              <a:t>28</a:t>
            </a:fld>
            <a:endParaRPr lang="en-GB"/>
          </a:p>
        </p:txBody>
      </p:sp>
      <p:pic>
        <p:nvPicPr>
          <p:cNvPr id="10" name="Content Placeholder 4"/>
          <p:cNvPicPr>
            <a:picLocks noGrp="1" noChangeAspect="1"/>
          </p:cNvPicPr>
          <p:nvPr>
            <p:ph idx="1"/>
          </p:nvPr>
        </p:nvPicPr>
        <p:blipFill>
          <a:blip r:embed="rId3"/>
          <a:stretch>
            <a:fillRect/>
          </a:stretch>
        </p:blipFill>
        <p:spPr>
          <a:xfrm>
            <a:off x="457200" y="1108877"/>
            <a:ext cx="8300404" cy="4708525"/>
          </a:xfrm>
        </p:spPr>
      </p:pic>
      <p:sp>
        <p:nvSpPr>
          <p:cNvPr id="11" name="Rectangle 10"/>
          <p:cNvSpPr/>
          <p:nvPr/>
        </p:nvSpPr>
        <p:spPr>
          <a:xfrm>
            <a:off x="457200" y="5817402"/>
            <a:ext cx="7376763" cy="369332"/>
          </a:xfrm>
          <a:prstGeom prst="rect">
            <a:avLst/>
          </a:prstGeom>
        </p:spPr>
        <p:txBody>
          <a:bodyPr wrap="square">
            <a:spAutoFit/>
          </a:bodyPr>
          <a:lstStyle/>
          <a:p>
            <a:r>
              <a:rPr lang="en-GB" dirty="0"/>
              <a:t>From Sterling (2012), based on Van den </a:t>
            </a:r>
            <a:r>
              <a:rPr lang="en-GB" dirty="0" err="1"/>
              <a:t>Bor</a:t>
            </a:r>
            <a:r>
              <a:rPr lang="en-GB" dirty="0"/>
              <a:t> et al. 2000</a:t>
            </a:r>
          </a:p>
        </p:txBody>
      </p:sp>
    </p:spTree>
    <p:extLst>
      <p:ext uri="{BB962C8B-B14F-4D97-AF65-F5344CB8AC3E}">
        <p14:creationId xmlns:p14="http://schemas.microsoft.com/office/powerpoint/2010/main" val="15619204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007" y="12170"/>
            <a:ext cx="8229600" cy="1143000"/>
          </a:xfrm>
        </p:spPr>
        <p:txBody>
          <a:bodyPr>
            <a:normAutofit fontScale="90000"/>
          </a:bodyPr>
          <a:lstStyle/>
          <a:p>
            <a:r>
              <a:rPr lang="en-GB" dirty="0"/>
              <a:t>How to do ESD? Specific Techniques</a:t>
            </a:r>
          </a:p>
        </p:txBody>
      </p:sp>
      <p:sp>
        <p:nvSpPr>
          <p:cNvPr id="4" name="Slide Number Placeholder 3"/>
          <p:cNvSpPr>
            <a:spLocks noGrp="1"/>
          </p:cNvSpPr>
          <p:nvPr>
            <p:ph type="sldNum" sz="quarter" idx="12"/>
          </p:nvPr>
        </p:nvSpPr>
        <p:spPr/>
        <p:txBody>
          <a:bodyPr/>
          <a:lstStyle/>
          <a:p>
            <a:fld id="{3B342EEA-D9D5-493D-919E-3BF5DFC1DAB3}" type="slidenum">
              <a:rPr lang="en-GB" smtClean="0"/>
              <a:pPr/>
              <a:t>29</a:t>
            </a:fld>
            <a:endParaRPr lang="en-GB"/>
          </a:p>
        </p:txBody>
      </p:sp>
      <p:sp>
        <p:nvSpPr>
          <p:cNvPr id="6" name="Rectangle 5"/>
          <p:cNvSpPr/>
          <p:nvPr/>
        </p:nvSpPr>
        <p:spPr>
          <a:xfrm>
            <a:off x="457200" y="5817402"/>
            <a:ext cx="7376763" cy="369332"/>
          </a:xfrm>
          <a:prstGeom prst="rect">
            <a:avLst/>
          </a:prstGeom>
        </p:spPr>
        <p:txBody>
          <a:bodyPr wrap="square">
            <a:spAutoFit/>
          </a:bodyPr>
          <a:lstStyle/>
          <a:p>
            <a:r>
              <a:rPr lang="en-GB" dirty="0"/>
              <a:t>From Sterling (2012, pg.38), adapted from Cotton and Winter (2010)</a:t>
            </a:r>
          </a:p>
        </p:txBody>
      </p:sp>
      <p:pic>
        <p:nvPicPr>
          <p:cNvPr id="8" name="Picture 7"/>
          <p:cNvPicPr>
            <a:picLocks noChangeAspect="1"/>
          </p:cNvPicPr>
          <p:nvPr/>
        </p:nvPicPr>
        <p:blipFill>
          <a:blip r:embed="rId2"/>
          <a:stretch>
            <a:fillRect/>
          </a:stretch>
        </p:blipFill>
        <p:spPr>
          <a:xfrm>
            <a:off x="785599" y="1412776"/>
            <a:ext cx="7228486" cy="4235010"/>
          </a:xfrm>
          <a:prstGeom prst="rect">
            <a:avLst/>
          </a:prstGeom>
        </p:spPr>
      </p:pic>
    </p:spTree>
    <p:extLst>
      <p:ext uri="{BB962C8B-B14F-4D97-AF65-F5344CB8AC3E}">
        <p14:creationId xmlns:p14="http://schemas.microsoft.com/office/powerpoint/2010/main" val="15269593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847" y="136525"/>
            <a:ext cx="8229600" cy="717516"/>
          </a:xfrm>
        </p:spPr>
        <p:txBody>
          <a:bodyPr>
            <a:noAutofit/>
          </a:bodyPr>
          <a:lstStyle/>
          <a:p>
            <a:r>
              <a:rPr lang="en-GB" sz="3600" dirty="0"/>
              <a:t>Achieving Public Good: Contributing to the UN Sustainable Development Goals</a:t>
            </a:r>
          </a:p>
        </p:txBody>
      </p:sp>
      <p:sp>
        <p:nvSpPr>
          <p:cNvPr id="3" name="Content Placeholder 2"/>
          <p:cNvSpPr>
            <a:spLocks noGrp="1"/>
          </p:cNvSpPr>
          <p:nvPr>
            <p:ph idx="1"/>
          </p:nvPr>
        </p:nvSpPr>
        <p:spPr>
          <a:xfrm>
            <a:off x="179512" y="1412776"/>
            <a:ext cx="8229600" cy="2016224"/>
          </a:xfrm>
        </p:spPr>
        <p:txBody>
          <a:bodyPr>
            <a:normAutofit/>
          </a:bodyPr>
          <a:lstStyle/>
          <a:p>
            <a:r>
              <a:rPr lang="en-GB" sz="2400" dirty="0"/>
              <a:t>A transformative agenda for 2030</a:t>
            </a:r>
          </a:p>
          <a:p>
            <a:pPr lvl="1"/>
            <a:r>
              <a:rPr lang="en-GB" sz="2000" dirty="0"/>
              <a:t>Agreed via United Nations in September 2015</a:t>
            </a:r>
          </a:p>
        </p:txBody>
      </p:sp>
      <p:sp>
        <p:nvSpPr>
          <p:cNvPr id="4" name="Slide Number Placeholder 3"/>
          <p:cNvSpPr>
            <a:spLocks noGrp="1"/>
          </p:cNvSpPr>
          <p:nvPr>
            <p:ph type="sldNum" sz="quarter" idx="12"/>
          </p:nvPr>
        </p:nvSpPr>
        <p:spPr/>
        <p:txBody>
          <a:bodyPr/>
          <a:lstStyle/>
          <a:p>
            <a:fld id="{3B342EEA-D9D5-493D-919E-3BF5DFC1DAB3}" type="slidenum">
              <a:rPr lang="en-GB" smtClean="0"/>
              <a:pPr/>
              <a:t>3</a:t>
            </a:fld>
            <a:endParaRPr lang="en-GB"/>
          </a:p>
        </p:txBody>
      </p:sp>
      <p:pic>
        <p:nvPicPr>
          <p:cNvPr id="5" name="Picture 4">
            <a:extLst>
              <a:ext uri="{FF2B5EF4-FFF2-40B4-BE49-F238E27FC236}">
                <a16:creationId xmlns:a16="http://schemas.microsoft.com/office/drawing/2014/main" id="{F21C4170-6C2F-4592-8E52-60F2FB1F93F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184392"/>
            <a:ext cx="9144000" cy="4669673"/>
          </a:xfrm>
          <a:prstGeom prst="rect">
            <a:avLst/>
          </a:prstGeom>
        </p:spPr>
      </p:pic>
    </p:spTree>
    <p:extLst>
      <p:ext uri="{BB962C8B-B14F-4D97-AF65-F5344CB8AC3E}">
        <p14:creationId xmlns:p14="http://schemas.microsoft.com/office/powerpoint/2010/main" val="32313966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44221-8DC1-4C4B-A7BA-77BC971E5C0B}"/>
              </a:ext>
            </a:extLst>
          </p:cNvPr>
          <p:cNvSpPr>
            <a:spLocks noGrp="1"/>
          </p:cNvSpPr>
          <p:nvPr>
            <p:ph type="title"/>
          </p:nvPr>
        </p:nvSpPr>
        <p:spPr/>
        <p:txBody>
          <a:bodyPr/>
          <a:lstStyle/>
          <a:p>
            <a:r>
              <a:rPr lang="en-GB" dirty="0"/>
              <a:t>Case Studies</a:t>
            </a:r>
          </a:p>
        </p:txBody>
      </p:sp>
      <p:sp>
        <p:nvSpPr>
          <p:cNvPr id="3" name="Content Placeholder 2">
            <a:extLst>
              <a:ext uri="{FF2B5EF4-FFF2-40B4-BE49-F238E27FC236}">
                <a16:creationId xmlns:a16="http://schemas.microsoft.com/office/drawing/2014/main" id="{66064B35-266D-406A-B684-9957FB608ADA}"/>
              </a:ext>
            </a:extLst>
          </p:cNvPr>
          <p:cNvSpPr>
            <a:spLocks noGrp="1"/>
          </p:cNvSpPr>
          <p:nvPr>
            <p:ph idx="1"/>
          </p:nvPr>
        </p:nvSpPr>
        <p:spPr>
          <a:xfrm>
            <a:off x="323528" y="1646203"/>
            <a:ext cx="2377360" cy="3565593"/>
          </a:xfrm>
        </p:spPr>
        <p:txBody>
          <a:bodyPr>
            <a:normAutofit/>
          </a:bodyPr>
          <a:lstStyle/>
          <a:p>
            <a:r>
              <a:rPr lang="en-GB" sz="2400" dirty="0"/>
              <a:t>Posted on </a:t>
            </a:r>
            <a:r>
              <a:rPr lang="en-GB" sz="1800" dirty="0">
                <a:hlinkClick r:id="rId2"/>
              </a:rPr>
              <a:t>https://esdg.our.dmu.ac.uk</a:t>
            </a:r>
            <a:r>
              <a:rPr lang="en-GB" sz="1800" dirty="0"/>
              <a:t> </a:t>
            </a:r>
          </a:p>
          <a:p>
            <a:r>
              <a:rPr lang="en-GB" sz="2100" dirty="0"/>
              <a:t>Examples linked to the intended ESD outcomes</a:t>
            </a:r>
          </a:p>
          <a:p>
            <a:endParaRPr lang="en-GB" dirty="0"/>
          </a:p>
        </p:txBody>
      </p:sp>
      <p:pic>
        <p:nvPicPr>
          <p:cNvPr id="4" name="Picture 3">
            <a:extLst>
              <a:ext uri="{FF2B5EF4-FFF2-40B4-BE49-F238E27FC236}">
                <a16:creationId xmlns:a16="http://schemas.microsoft.com/office/drawing/2014/main" id="{72E2ED0B-49C4-4DA3-A1A8-FF7AF2F2407E}"/>
              </a:ext>
            </a:extLst>
          </p:cNvPr>
          <p:cNvPicPr>
            <a:picLocks noChangeAspect="1"/>
          </p:cNvPicPr>
          <p:nvPr/>
        </p:nvPicPr>
        <p:blipFill>
          <a:blip r:embed="rId3"/>
          <a:stretch>
            <a:fillRect/>
          </a:stretch>
        </p:blipFill>
        <p:spPr>
          <a:xfrm>
            <a:off x="3109442" y="1417638"/>
            <a:ext cx="5861032" cy="4315618"/>
          </a:xfrm>
          <a:prstGeom prst="rect">
            <a:avLst/>
          </a:prstGeom>
        </p:spPr>
      </p:pic>
    </p:spTree>
    <p:extLst>
      <p:ext uri="{BB962C8B-B14F-4D97-AF65-F5344CB8AC3E}">
        <p14:creationId xmlns:p14="http://schemas.microsoft.com/office/powerpoint/2010/main" val="13811187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B7907-481F-440F-8D38-4270C405FE76}"/>
              </a:ext>
            </a:extLst>
          </p:cNvPr>
          <p:cNvSpPr>
            <a:spLocks noGrp="1"/>
          </p:cNvSpPr>
          <p:nvPr>
            <p:ph type="title"/>
          </p:nvPr>
        </p:nvSpPr>
        <p:spPr/>
        <p:txBody>
          <a:bodyPr/>
          <a:lstStyle/>
          <a:p>
            <a:r>
              <a:rPr lang="en-GB" dirty="0"/>
              <a:t>Useful Resources</a:t>
            </a:r>
          </a:p>
        </p:txBody>
      </p:sp>
      <p:sp>
        <p:nvSpPr>
          <p:cNvPr id="3" name="Content Placeholder 2">
            <a:extLst>
              <a:ext uri="{FF2B5EF4-FFF2-40B4-BE49-F238E27FC236}">
                <a16:creationId xmlns:a16="http://schemas.microsoft.com/office/drawing/2014/main" id="{C06EEE35-521D-4F15-8223-34119DCBA386}"/>
              </a:ext>
            </a:extLst>
          </p:cNvPr>
          <p:cNvSpPr>
            <a:spLocks noGrp="1"/>
          </p:cNvSpPr>
          <p:nvPr>
            <p:ph idx="1"/>
          </p:nvPr>
        </p:nvSpPr>
        <p:spPr>
          <a:xfrm>
            <a:off x="179512" y="1417638"/>
            <a:ext cx="3812067" cy="4525963"/>
          </a:xfrm>
        </p:spPr>
        <p:txBody>
          <a:bodyPr/>
          <a:lstStyle/>
          <a:p>
            <a:r>
              <a:rPr lang="en-GB" sz="2000" dirty="0">
                <a:hlinkClick r:id="rId2"/>
              </a:rPr>
              <a:t>https://esdg.our.dmu.ac.uk/teaching-resources/learning-materials/</a:t>
            </a:r>
            <a:endParaRPr lang="en-GB" sz="2000" dirty="0"/>
          </a:p>
          <a:p>
            <a:r>
              <a:rPr lang="en-GB" sz="2800" dirty="0"/>
              <a:t>Including: </a:t>
            </a:r>
          </a:p>
          <a:p>
            <a:pPr lvl="1"/>
            <a:r>
              <a:rPr lang="en-GB" sz="2400" dirty="0"/>
              <a:t>Data on SDG progress by goal and country</a:t>
            </a:r>
          </a:p>
          <a:p>
            <a:pPr lvl="1"/>
            <a:r>
              <a:rPr lang="en-GB" sz="2400" dirty="0"/>
              <a:t>Learning materials for a range of subjects</a:t>
            </a:r>
          </a:p>
          <a:p>
            <a:endParaRPr lang="en-GB" dirty="0"/>
          </a:p>
        </p:txBody>
      </p:sp>
      <p:sp>
        <p:nvSpPr>
          <p:cNvPr id="4" name="Slide Number Placeholder 3">
            <a:extLst>
              <a:ext uri="{FF2B5EF4-FFF2-40B4-BE49-F238E27FC236}">
                <a16:creationId xmlns:a16="http://schemas.microsoft.com/office/drawing/2014/main" id="{96532577-7617-460B-986B-F4804070797F}"/>
              </a:ext>
            </a:extLst>
          </p:cNvPr>
          <p:cNvSpPr>
            <a:spLocks noGrp="1"/>
          </p:cNvSpPr>
          <p:nvPr>
            <p:ph type="sldNum" sz="quarter" idx="12"/>
          </p:nvPr>
        </p:nvSpPr>
        <p:spPr/>
        <p:txBody>
          <a:bodyPr/>
          <a:lstStyle/>
          <a:p>
            <a:fld id="{3B342EEA-D9D5-493D-919E-3BF5DFC1DAB3}" type="slidenum">
              <a:rPr lang="en-GB" smtClean="0"/>
              <a:pPr/>
              <a:t>31</a:t>
            </a:fld>
            <a:endParaRPr lang="en-GB"/>
          </a:p>
        </p:txBody>
      </p:sp>
      <p:pic>
        <p:nvPicPr>
          <p:cNvPr id="5" name="Picture 4">
            <a:extLst>
              <a:ext uri="{FF2B5EF4-FFF2-40B4-BE49-F238E27FC236}">
                <a16:creationId xmlns:a16="http://schemas.microsoft.com/office/drawing/2014/main" id="{6794BE2E-3CEF-4328-AFB7-BE896C5260E2}"/>
              </a:ext>
            </a:extLst>
          </p:cNvPr>
          <p:cNvPicPr>
            <a:picLocks noChangeAspect="1"/>
          </p:cNvPicPr>
          <p:nvPr/>
        </p:nvPicPr>
        <p:blipFill>
          <a:blip r:embed="rId3"/>
          <a:stretch>
            <a:fillRect/>
          </a:stretch>
        </p:blipFill>
        <p:spPr>
          <a:xfrm>
            <a:off x="4269267" y="3379499"/>
            <a:ext cx="4874733" cy="3478501"/>
          </a:xfrm>
          <a:prstGeom prst="rect">
            <a:avLst/>
          </a:prstGeom>
        </p:spPr>
      </p:pic>
      <p:sp>
        <p:nvSpPr>
          <p:cNvPr id="6" name="Rectangle 5">
            <a:extLst>
              <a:ext uri="{FF2B5EF4-FFF2-40B4-BE49-F238E27FC236}">
                <a16:creationId xmlns:a16="http://schemas.microsoft.com/office/drawing/2014/main" id="{5B7D5871-0770-44A9-B1B7-B0BECD5B16C0}"/>
              </a:ext>
            </a:extLst>
          </p:cNvPr>
          <p:cNvSpPr/>
          <p:nvPr/>
        </p:nvSpPr>
        <p:spPr>
          <a:xfrm>
            <a:off x="5594695" y="3012271"/>
            <a:ext cx="3549305" cy="369332"/>
          </a:xfrm>
          <a:prstGeom prst="rect">
            <a:avLst/>
          </a:prstGeom>
        </p:spPr>
        <p:txBody>
          <a:bodyPr wrap="none">
            <a:spAutoFit/>
          </a:bodyPr>
          <a:lstStyle/>
          <a:p>
            <a:r>
              <a:rPr lang="en-GB" dirty="0">
                <a:hlinkClick r:id="rId4"/>
              </a:rPr>
              <a:t>https://dashboards.sdgindex.org/#/</a:t>
            </a:r>
            <a:endParaRPr lang="en-GB" dirty="0"/>
          </a:p>
        </p:txBody>
      </p:sp>
    </p:spTree>
    <p:extLst>
      <p:ext uri="{BB962C8B-B14F-4D97-AF65-F5344CB8AC3E}">
        <p14:creationId xmlns:p14="http://schemas.microsoft.com/office/powerpoint/2010/main" val="19359958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30899-3120-4182-BC6C-5C9B30637998}"/>
              </a:ext>
            </a:extLst>
          </p:cNvPr>
          <p:cNvSpPr>
            <a:spLocks noGrp="1"/>
          </p:cNvSpPr>
          <p:nvPr>
            <p:ph type="title"/>
          </p:nvPr>
        </p:nvSpPr>
        <p:spPr>
          <a:xfrm>
            <a:off x="492088" y="53751"/>
            <a:ext cx="8229600" cy="1143000"/>
          </a:xfrm>
        </p:spPr>
        <p:txBody>
          <a:bodyPr/>
          <a:lstStyle/>
          <a:p>
            <a:r>
              <a:rPr lang="en-GB" dirty="0"/>
              <a:t>Next Steps</a:t>
            </a:r>
          </a:p>
        </p:txBody>
      </p:sp>
      <p:sp>
        <p:nvSpPr>
          <p:cNvPr id="4" name="Slide Number Placeholder 3">
            <a:extLst>
              <a:ext uri="{FF2B5EF4-FFF2-40B4-BE49-F238E27FC236}">
                <a16:creationId xmlns:a16="http://schemas.microsoft.com/office/drawing/2014/main" id="{797B924F-88D6-4E02-8226-3C52515FE0CD}"/>
              </a:ext>
            </a:extLst>
          </p:cNvPr>
          <p:cNvSpPr>
            <a:spLocks noGrp="1"/>
          </p:cNvSpPr>
          <p:nvPr>
            <p:ph type="sldNum" sz="quarter" idx="12"/>
          </p:nvPr>
        </p:nvSpPr>
        <p:spPr/>
        <p:txBody>
          <a:bodyPr/>
          <a:lstStyle/>
          <a:p>
            <a:fld id="{3B342EEA-D9D5-493D-919E-3BF5DFC1DAB3}" type="slidenum">
              <a:rPr lang="en-GB" smtClean="0"/>
              <a:pPr/>
              <a:t>32</a:t>
            </a:fld>
            <a:endParaRPr lang="en-GB"/>
          </a:p>
        </p:txBody>
      </p:sp>
      <p:pic>
        <p:nvPicPr>
          <p:cNvPr id="5" name="Picture 4">
            <a:extLst>
              <a:ext uri="{FF2B5EF4-FFF2-40B4-BE49-F238E27FC236}">
                <a16:creationId xmlns:a16="http://schemas.microsoft.com/office/drawing/2014/main" id="{ED753EEC-9B06-493B-A825-5C1014264809}"/>
              </a:ext>
            </a:extLst>
          </p:cNvPr>
          <p:cNvPicPr>
            <a:picLocks noChangeAspect="1"/>
          </p:cNvPicPr>
          <p:nvPr/>
        </p:nvPicPr>
        <p:blipFill>
          <a:blip r:embed="rId2"/>
          <a:stretch>
            <a:fillRect/>
          </a:stretch>
        </p:blipFill>
        <p:spPr>
          <a:xfrm>
            <a:off x="3528392" y="2132855"/>
            <a:ext cx="5508104" cy="4153998"/>
          </a:xfrm>
          <a:prstGeom prst="rect">
            <a:avLst/>
          </a:prstGeom>
        </p:spPr>
      </p:pic>
      <p:sp>
        <p:nvSpPr>
          <p:cNvPr id="6" name="Rectangle 5"/>
          <p:cNvSpPr/>
          <p:nvPr/>
        </p:nvSpPr>
        <p:spPr>
          <a:xfrm>
            <a:off x="0" y="2204864"/>
            <a:ext cx="3524274" cy="3570208"/>
          </a:xfrm>
          <a:prstGeom prst="rect">
            <a:avLst/>
          </a:prstGeom>
        </p:spPr>
        <p:txBody>
          <a:bodyPr wrap="square">
            <a:spAutoFit/>
          </a:bodyPr>
          <a:lstStyle/>
          <a:p>
            <a:pPr marL="342900" indent="-342900">
              <a:buFont typeface="Arial" panose="020B0604020202020204" pitchFamily="34" charset="0"/>
              <a:buChar char="•"/>
            </a:pPr>
            <a:r>
              <a:rPr lang="en-GB" sz="2000" b="1" dirty="0"/>
              <a:t>SDG Teach-in</a:t>
            </a:r>
            <a:r>
              <a:rPr lang="en-GB" sz="2000" dirty="0"/>
              <a:t>: Feb 17</a:t>
            </a:r>
            <a:r>
              <a:rPr lang="en-GB" sz="2000" baseline="30000" dirty="0"/>
              <a:t>th</a:t>
            </a:r>
            <a:r>
              <a:rPr lang="en-GB" sz="2000" dirty="0"/>
              <a:t> to 21</a:t>
            </a:r>
            <a:r>
              <a:rPr lang="en-GB" sz="2000" baseline="30000" dirty="0"/>
              <a:t>st</a:t>
            </a:r>
            <a:r>
              <a:rPr lang="en-GB" sz="2000" dirty="0"/>
              <a:t> 2020</a:t>
            </a:r>
          </a:p>
          <a:p>
            <a:pPr marL="800100" lvl="1" indent="-342900">
              <a:buFont typeface="Arial" panose="020B0604020202020204" pitchFamily="34" charset="0"/>
              <a:buChar char="•"/>
            </a:pPr>
            <a:r>
              <a:rPr lang="en-GB" dirty="0"/>
              <a:t>Include SDGs in teaching that week</a:t>
            </a:r>
          </a:p>
          <a:p>
            <a:pPr marL="800100" lvl="1" indent="-342900">
              <a:buFont typeface="Arial" panose="020B0604020202020204" pitchFamily="34" charset="0"/>
              <a:buChar char="•"/>
            </a:pPr>
            <a:r>
              <a:rPr lang="en-GB" dirty="0"/>
              <a:t>Potential event in Oct/Nov</a:t>
            </a:r>
          </a:p>
          <a:p>
            <a:pPr marL="342900" indent="-342900">
              <a:buFont typeface="Arial" panose="020B0604020202020204" pitchFamily="34" charset="0"/>
              <a:buChar char="•"/>
            </a:pPr>
            <a:r>
              <a:rPr lang="en-GB" sz="2000" b="1" dirty="0"/>
              <a:t>ESD Forum</a:t>
            </a:r>
          </a:p>
          <a:p>
            <a:pPr marL="800100" lvl="1" indent="-342900">
              <a:buFont typeface="Arial" panose="020B0604020202020204" pitchFamily="34" charset="0"/>
              <a:buChar char="•"/>
            </a:pPr>
            <a:r>
              <a:rPr lang="en-GB" dirty="0"/>
              <a:t>Email list; quarterly meeting</a:t>
            </a:r>
          </a:p>
          <a:p>
            <a:pPr marL="800100" lvl="1" indent="-342900">
              <a:buFont typeface="Arial" panose="020B0604020202020204" pitchFamily="34" charset="0"/>
              <a:buChar char="•"/>
            </a:pPr>
            <a:r>
              <a:rPr lang="en-GB" dirty="0"/>
              <a:t>Faculty ESD Forums?</a:t>
            </a:r>
          </a:p>
          <a:p>
            <a:pPr marL="342900" indent="-342900">
              <a:buFont typeface="Arial" panose="020B0604020202020204" pitchFamily="34" charset="0"/>
              <a:buChar char="•"/>
            </a:pPr>
            <a:r>
              <a:rPr lang="en-GB" sz="2000" dirty="0"/>
              <a:t>Follow ‘</a:t>
            </a:r>
            <a:r>
              <a:rPr lang="en-GB" sz="2000" b="1" dirty="0"/>
              <a:t>SustainableDMU</a:t>
            </a:r>
            <a:r>
              <a:rPr lang="en-GB" sz="2000" dirty="0"/>
              <a:t>’ on Facebook and Twitter</a:t>
            </a:r>
          </a:p>
          <a:p>
            <a:endParaRPr lang="en-GB" dirty="0"/>
          </a:p>
        </p:txBody>
      </p:sp>
    </p:spTree>
    <p:extLst>
      <p:ext uri="{BB962C8B-B14F-4D97-AF65-F5344CB8AC3E}">
        <p14:creationId xmlns:p14="http://schemas.microsoft.com/office/powerpoint/2010/main" val="8808262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01BAD-4088-401C-8A89-A870B5E04649}"/>
              </a:ext>
            </a:extLst>
          </p:cNvPr>
          <p:cNvSpPr>
            <a:spLocks noGrp="1"/>
          </p:cNvSpPr>
          <p:nvPr>
            <p:ph type="title"/>
          </p:nvPr>
        </p:nvSpPr>
        <p:spPr/>
        <p:txBody>
          <a:bodyPr/>
          <a:lstStyle/>
          <a:p>
            <a:r>
              <a:rPr lang="en-GB" dirty="0"/>
              <a:t>Q&amp;A </a:t>
            </a:r>
            <a:r>
              <a:rPr lang="en-GB"/>
              <a:t>and Feedback</a:t>
            </a:r>
            <a:endParaRPr lang="en-GB" dirty="0"/>
          </a:p>
        </p:txBody>
      </p:sp>
      <p:sp>
        <p:nvSpPr>
          <p:cNvPr id="4" name="Slide Number Placeholder 3">
            <a:extLst>
              <a:ext uri="{FF2B5EF4-FFF2-40B4-BE49-F238E27FC236}">
                <a16:creationId xmlns:a16="http://schemas.microsoft.com/office/drawing/2014/main" id="{6BCC2542-3E14-4703-A694-AE8B6C114A94}"/>
              </a:ext>
            </a:extLst>
          </p:cNvPr>
          <p:cNvSpPr>
            <a:spLocks noGrp="1"/>
          </p:cNvSpPr>
          <p:nvPr>
            <p:ph type="sldNum" sz="quarter" idx="12"/>
          </p:nvPr>
        </p:nvSpPr>
        <p:spPr/>
        <p:txBody>
          <a:bodyPr/>
          <a:lstStyle/>
          <a:p>
            <a:fld id="{3B342EEA-D9D5-493D-919E-3BF5DFC1DAB3}" type="slidenum">
              <a:rPr lang="en-GB" smtClean="0"/>
              <a:pPr/>
              <a:t>33</a:t>
            </a:fld>
            <a:endParaRPr lang="en-GB"/>
          </a:p>
        </p:txBody>
      </p:sp>
      <p:sp>
        <p:nvSpPr>
          <p:cNvPr id="5" name="TextBox 4">
            <a:extLst>
              <a:ext uri="{FF2B5EF4-FFF2-40B4-BE49-F238E27FC236}">
                <a16:creationId xmlns:a16="http://schemas.microsoft.com/office/drawing/2014/main" id="{3F0B6DE5-CB17-479A-AAE6-ABFC15CD0FAE}"/>
              </a:ext>
            </a:extLst>
          </p:cNvPr>
          <p:cNvSpPr txBox="1"/>
          <p:nvPr/>
        </p:nvSpPr>
        <p:spPr>
          <a:xfrm>
            <a:off x="2483768" y="5445224"/>
            <a:ext cx="3936304"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GB" sz="2400" dirty="0"/>
              <a:t>Contact: areeves@dmu.ac.uk</a:t>
            </a:r>
          </a:p>
        </p:txBody>
      </p:sp>
    </p:spTree>
    <p:extLst>
      <p:ext uri="{BB962C8B-B14F-4D97-AF65-F5344CB8AC3E}">
        <p14:creationId xmlns:p14="http://schemas.microsoft.com/office/powerpoint/2010/main" val="11206590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19024-232D-4C4F-88E0-7DC1DB064BD4}"/>
              </a:ext>
            </a:extLst>
          </p:cNvPr>
          <p:cNvSpPr>
            <a:spLocks noGrp="1"/>
          </p:cNvSpPr>
          <p:nvPr>
            <p:ph type="title"/>
          </p:nvPr>
        </p:nvSpPr>
        <p:spPr>
          <a:xfrm>
            <a:off x="457199" y="21298"/>
            <a:ext cx="8229600" cy="1143000"/>
          </a:xfrm>
        </p:spPr>
        <p:txBody>
          <a:bodyPr/>
          <a:lstStyle/>
          <a:p>
            <a:r>
              <a:rPr lang="en-GB" dirty="0"/>
              <a:t>Not only 17 themes…</a:t>
            </a:r>
          </a:p>
        </p:txBody>
      </p:sp>
      <p:sp>
        <p:nvSpPr>
          <p:cNvPr id="3" name="Content Placeholder 2">
            <a:extLst>
              <a:ext uri="{FF2B5EF4-FFF2-40B4-BE49-F238E27FC236}">
                <a16:creationId xmlns:a16="http://schemas.microsoft.com/office/drawing/2014/main" id="{B74180D0-98A9-4C91-AE30-E5E33240D2B1}"/>
              </a:ext>
            </a:extLst>
          </p:cNvPr>
          <p:cNvSpPr>
            <a:spLocks noGrp="1"/>
          </p:cNvSpPr>
          <p:nvPr>
            <p:ph idx="1"/>
          </p:nvPr>
        </p:nvSpPr>
        <p:spPr>
          <a:xfrm>
            <a:off x="200201" y="1164299"/>
            <a:ext cx="8743597" cy="3920886"/>
          </a:xfrm>
        </p:spPr>
        <p:txBody>
          <a:bodyPr>
            <a:normAutofit/>
          </a:bodyPr>
          <a:lstStyle/>
          <a:p>
            <a:pPr marL="0" indent="0" algn="ctr">
              <a:buNone/>
            </a:pPr>
            <a:r>
              <a:rPr lang="en-GB" sz="2600" b="1" dirty="0"/>
              <a:t>Holistically</a:t>
            </a:r>
            <a:r>
              <a:rPr lang="en-GB" sz="2600" dirty="0"/>
              <a:t>: “</a:t>
            </a:r>
            <a:r>
              <a:rPr lang="en-US" sz="2600" i="1" dirty="0"/>
              <a:t>Sustainability</a:t>
            </a:r>
            <a:r>
              <a:rPr lang="en-US" sz="2600" dirty="0"/>
              <a:t> is a dynamic process which enables all people to </a:t>
            </a:r>
            <a:r>
              <a:rPr lang="en-US" sz="2600" dirty="0" err="1"/>
              <a:t>realise</a:t>
            </a:r>
            <a:r>
              <a:rPr lang="en-US" sz="2600" dirty="0"/>
              <a:t> their potential and to improve their quality of life in ways that simultaneously protect and enhance the Earth's life support system” (Forum for the Future)</a:t>
            </a:r>
            <a:endParaRPr lang="en-GB" sz="2600" dirty="0"/>
          </a:p>
          <a:p>
            <a:pPr marL="0" indent="0">
              <a:buNone/>
            </a:pPr>
            <a:endParaRPr lang="en-GB" dirty="0"/>
          </a:p>
          <a:p>
            <a:pPr marL="0" indent="0">
              <a:buNone/>
            </a:pPr>
            <a:endParaRPr lang="en-GB" dirty="0"/>
          </a:p>
          <a:p>
            <a:pPr marL="0" indent="0">
              <a:buNone/>
            </a:pPr>
            <a:endParaRPr lang="en-GB" dirty="0"/>
          </a:p>
          <a:p>
            <a:pPr marL="0" indent="0">
              <a:buNone/>
            </a:pPr>
            <a:r>
              <a:rPr lang="en-GB" sz="2400" b="1" dirty="0"/>
              <a:t>			Specifically</a:t>
            </a:r>
            <a:r>
              <a:rPr lang="en-GB" sz="2400" dirty="0"/>
              <a:t>: 169 targets</a:t>
            </a:r>
          </a:p>
        </p:txBody>
      </p:sp>
      <p:sp>
        <p:nvSpPr>
          <p:cNvPr id="4" name="Slide Number Placeholder 3">
            <a:extLst>
              <a:ext uri="{FF2B5EF4-FFF2-40B4-BE49-F238E27FC236}">
                <a16:creationId xmlns:a16="http://schemas.microsoft.com/office/drawing/2014/main" id="{2DC7E367-0E72-4987-87E1-D7ACB232045B}"/>
              </a:ext>
            </a:extLst>
          </p:cNvPr>
          <p:cNvSpPr>
            <a:spLocks noGrp="1"/>
          </p:cNvSpPr>
          <p:nvPr>
            <p:ph type="sldNum" sz="quarter" idx="12"/>
          </p:nvPr>
        </p:nvSpPr>
        <p:spPr/>
        <p:txBody>
          <a:bodyPr/>
          <a:lstStyle/>
          <a:p>
            <a:fld id="{3B342EEA-D9D5-493D-919E-3BF5DFC1DAB3}" type="slidenum">
              <a:rPr lang="en-GB" smtClean="0"/>
              <a:pPr/>
              <a:t>4</a:t>
            </a:fld>
            <a:endParaRPr lang="en-GB"/>
          </a:p>
        </p:txBody>
      </p:sp>
      <p:pic>
        <p:nvPicPr>
          <p:cNvPr id="5" name="Picture 4">
            <a:extLst>
              <a:ext uri="{FF2B5EF4-FFF2-40B4-BE49-F238E27FC236}">
                <a16:creationId xmlns:a16="http://schemas.microsoft.com/office/drawing/2014/main" id="{973FE68F-7AE6-4912-8F24-CB7A50AAE07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99792" y="2780928"/>
            <a:ext cx="3357736" cy="1714735"/>
          </a:xfrm>
          <a:prstGeom prst="rect">
            <a:avLst/>
          </a:prstGeom>
        </p:spPr>
      </p:pic>
      <p:cxnSp>
        <p:nvCxnSpPr>
          <p:cNvPr id="9" name="Straight Connector 8">
            <a:extLst>
              <a:ext uri="{FF2B5EF4-FFF2-40B4-BE49-F238E27FC236}">
                <a16:creationId xmlns:a16="http://schemas.microsoft.com/office/drawing/2014/main" id="{70C31236-FFA8-4560-8916-695F6F52A013}"/>
              </a:ext>
            </a:extLst>
          </p:cNvPr>
          <p:cNvCxnSpPr>
            <a:cxnSpLocks/>
          </p:cNvCxnSpPr>
          <p:nvPr/>
        </p:nvCxnSpPr>
        <p:spPr>
          <a:xfrm>
            <a:off x="0" y="1988840"/>
            <a:ext cx="4067944" cy="4193653"/>
          </a:xfrm>
          <a:prstGeom prst="line">
            <a:avLst/>
          </a:prstGeom>
          <a:ln w="57150"/>
        </p:spPr>
        <p:style>
          <a:lnRef idx="1">
            <a:schemeClr val="accent2"/>
          </a:lnRef>
          <a:fillRef idx="0">
            <a:schemeClr val="accent2"/>
          </a:fillRef>
          <a:effectRef idx="0">
            <a:schemeClr val="accent2"/>
          </a:effectRef>
          <a:fontRef idx="minor">
            <a:schemeClr val="tx1"/>
          </a:fontRef>
        </p:style>
      </p:cxnSp>
      <p:cxnSp>
        <p:nvCxnSpPr>
          <p:cNvPr id="12" name="Straight Connector 11">
            <a:extLst>
              <a:ext uri="{FF2B5EF4-FFF2-40B4-BE49-F238E27FC236}">
                <a16:creationId xmlns:a16="http://schemas.microsoft.com/office/drawing/2014/main" id="{EE7C50D9-0302-4237-8F65-E4525C8E8CFF}"/>
              </a:ext>
            </a:extLst>
          </p:cNvPr>
          <p:cNvCxnSpPr>
            <a:cxnSpLocks/>
          </p:cNvCxnSpPr>
          <p:nvPr/>
        </p:nvCxnSpPr>
        <p:spPr>
          <a:xfrm flipH="1">
            <a:off x="4788025" y="2060848"/>
            <a:ext cx="4248471" cy="4121644"/>
          </a:xfrm>
          <a:prstGeom prst="line">
            <a:avLst/>
          </a:prstGeom>
          <a:ln w="5715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7105512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81" y="116631"/>
            <a:ext cx="9166381" cy="720081"/>
          </a:xfrm>
        </p:spPr>
        <p:txBody>
          <a:bodyPr>
            <a:noAutofit/>
          </a:bodyPr>
          <a:lstStyle/>
          <a:p>
            <a:r>
              <a:rPr lang="en-GB" sz="3200" dirty="0"/>
              <a:t>Students and the University want greater engagement</a:t>
            </a:r>
          </a:p>
        </p:txBody>
      </p:sp>
      <p:sp>
        <p:nvSpPr>
          <p:cNvPr id="4" name="Slide Number Placeholder 3"/>
          <p:cNvSpPr>
            <a:spLocks noGrp="1"/>
          </p:cNvSpPr>
          <p:nvPr>
            <p:ph type="sldNum" sz="quarter" idx="12"/>
          </p:nvPr>
        </p:nvSpPr>
        <p:spPr/>
        <p:txBody>
          <a:bodyPr/>
          <a:lstStyle/>
          <a:p>
            <a:fld id="{3B342EEA-D9D5-493D-919E-3BF5DFC1DAB3}" type="slidenum">
              <a:rPr lang="en-GB" smtClean="0"/>
              <a:pPr/>
              <a:t>5</a:t>
            </a:fld>
            <a:endParaRPr lang="en-GB"/>
          </a:p>
        </p:txBody>
      </p:sp>
      <p:sp>
        <p:nvSpPr>
          <p:cNvPr id="6" name="Rounded Rectangle 5"/>
          <p:cNvSpPr/>
          <p:nvPr/>
        </p:nvSpPr>
        <p:spPr>
          <a:xfrm>
            <a:off x="899592" y="3140968"/>
            <a:ext cx="8136904" cy="29273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marL="180000">
              <a:lnSpc>
                <a:spcPct val="107000"/>
              </a:lnSpc>
              <a:spcAft>
                <a:spcPts val="800"/>
              </a:spcAft>
            </a:pPr>
            <a:r>
              <a:rPr lang="en-GB" sz="2400" dirty="0">
                <a:latin typeface="Calibri" panose="020F0502020204030204" pitchFamily="34" charset="0"/>
                <a:ea typeface="Calibri" panose="020F0502020204030204" pitchFamily="34" charset="0"/>
                <a:cs typeface="Times New Roman" panose="02020603050405020304" pitchFamily="18" charset="0"/>
              </a:rPr>
              <a:t>“We will equip students and staff with an understanding of </a:t>
            </a:r>
            <a:r>
              <a:rPr lang="en-GB" sz="2400" b="1" dirty="0">
                <a:latin typeface="Calibri" panose="020F0502020204030204" pitchFamily="34" charset="0"/>
                <a:ea typeface="Calibri" panose="020F0502020204030204" pitchFamily="34" charset="0"/>
                <a:cs typeface="Times New Roman" panose="02020603050405020304" pitchFamily="18" charset="0"/>
              </a:rPr>
              <a:t>the challenges of sustainability and sustainable development</a:t>
            </a:r>
            <a:r>
              <a:rPr lang="en-GB" sz="2400" dirty="0">
                <a:latin typeface="Calibri" panose="020F0502020204030204" pitchFamily="34" charset="0"/>
                <a:ea typeface="Calibri" panose="020F0502020204030204" pitchFamily="34" charset="0"/>
                <a:cs typeface="Times New Roman" panose="02020603050405020304" pitchFamily="18" charset="0"/>
              </a:rPr>
              <a:t>, and will approach learning, teaching and assessment mindful of the </a:t>
            </a:r>
            <a:r>
              <a:rPr lang="en-GB" sz="2400" b="1" dirty="0">
                <a:latin typeface="Calibri" panose="020F0502020204030204" pitchFamily="34" charset="0"/>
                <a:ea typeface="Calibri" panose="020F0502020204030204" pitchFamily="34" charset="0"/>
                <a:cs typeface="Times New Roman" panose="02020603050405020304" pitchFamily="18" charset="0"/>
              </a:rPr>
              <a:t>opportunities to contribute locally and globally</a:t>
            </a:r>
            <a:r>
              <a:rPr lang="en-GB" sz="2400" dirty="0">
                <a:latin typeface="Calibri" panose="020F0502020204030204" pitchFamily="34" charset="0"/>
                <a:ea typeface="Calibri" panose="020F0502020204030204" pitchFamily="34" charset="0"/>
                <a:cs typeface="Times New Roman" panose="02020603050405020304" pitchFamily="18" charset="0"/>
              </a:rPr>
              <a:t> to the public good and environmental futures as well as of our impact on a resource-limited world.” </a:t>
            </a:r>
          </a:p>
          <a:p>
            <a:pPr marL="457200">
              <a:lnSpc>
                <a:spcPct val="107000"/>
              </a:lnSpc>
              <a:spcAft>
                <a:spcPts val="800"/>
              </a:spcAft>
            </a:pPr>
            <a:r>
              <a:rPr lang="en-GB" b="1" dirty="0">
                <a:latin typeface="Calibri" panose="020F0502020204030204" pitchFamily="34" charset="0"/>
                <a:ea typeface="Calibri" panose="020F0502020204030204" pitchFamily="34" charset="0"/>
                <a:cs typeface="Times New Roman" panose="02020603050405020304" pitchFamily="18" charset="0"/>
              </a:rPr>
              <a:t>DMU University Learning Teaching and Assessment Strategy, 2018</a:t>
            </a:r>
            <a:endParaRPr lang="en-GB"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Rounded Rectangle 6"/>
          <p:cNvSpPr/>
          <p:nvPr/>
        </p:nvSpPr>
        <p:spPr>
          <a:xfrm>
            <a:off x="251520" y="1265361"/>
            <a:ext cx="6408712" cy="1607691"/>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400" dirty="0">
                <a:latin typeface="Calibri" panose="020F0502020204030204" pitchFamily="34" charset="0"/>
                <a:ea typeface="Calibri" panose="020F0502020204030204" pitchFamily="34" charset="0"/>
                <a:cs typeface="Calibri" panose="020F0502020204030204" pitchFamily="34" charset="0"/>
              </a:rPr>
              <a:t>82% of DMU students agree that sustainable development should be incorporated and promoted within all DMU courses</a:t>
            </a:r>
          </a:p>
          <a:p>
            <a:pPr algn="ctr"/>
            <a:r>
              <a:rPr lang="en-GB" sz="2400" b="1" dirty="0">
                <a:latin typeface="Calibri" panose="020F0502020204030204" pitchFamily="34" charset="0"/>
                <a:cs typeface="Calibri" panose="020F0502020204030204" pitchFamily="34" charset="0"/>
              </a:rPr>
              <a:t>NUS Student Survey (2017)</a:t>
            </a:r>
            <a:endParaRPr lang="en-GB" sz="2400" dirty="0"/>
          </a:p>
        </p:txBody>
      </p:sp>
    </p:spTree>
    <p:extLst>
      <p:ext uri="{BB962C8B-B14F-4D97-AF65-F5344CB8AC3E}">
        <p14:creationId xmlns:p14="http://schemas.microsoft.com/office/powerpoint/2010/main" val="16797545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5279"/>
            <a:ext cx="9144000" cy="796412"/>
          </a:xfrm>
        </p:spPr>
        <p:txBody>
          <a:bodyPr>
            <a:normAutofit/>
          </a:bodyPr>
          <a:lstStyle/>
          <a:p>
            <a:r>
              <a:rPr lang="en-GB" sz="3600" dirty="0"/>
              <a:t>Education for Sustainable Development</a:t>
            </a:r>
          </a:p>
        </p:txBody>
      </p:sp>
      <p:sp>
        <p:nvSpPr>
          <p:cNvPr id="3" name="Content Placeholder 2"/>
          <p:cNvSpPr>
            <a:spLocks noGrp="1"/>
          </p:cNvSpPr>
          <p:nvPr>
            <p:ph idx="1"/>
          </p:nvPr>
        </p:nvSpPr>
        <p:spPr>
          <a:xfrm>
            <a:off x="312482" y="993716"/>
            <a:ext cx="5123614" cy="5387611"/>
          </a:xfrm>
        </p:spPr>
        <p:txBody>
          <a:bodyPr>
            <a:normAutofit fontScale="70000" lnSpcReduction="20000"/>
          </a:bodyPr>
          <a:lstStyle/>
          <a:p>
            <a:pPr marL="0" indent="0">
              <a:buNone/>
            </a:pPr>
            <a:r>
              <a:rPr lang="en-GB" dirty="0"/>
              <a:t>Aims to develop: </a:t>
            </a:r>
          </a:p>
          <a:p>
            <a:r>
              <a:rPr lang="en-GB" sz="3600" b="1" i="1" dirty="0"/>
              <a:t>Knowledge and Understanding</a:t>
            </a:r>
            <a:endParaRPr lang="en-GB" sz="3600" b="1" dirty="0"/>
          </a:p>
          <a:p>
            <a:r>
              <a:rPr lang="en-GB" sz="3600" b="1" i="1" dirty="0"/>
              <a:t>Skills</a:t>
            </a:r>
          </a:p>
          <a:p>
            <a:r>
              <a:rPr lang="en-GB" sz="3600" b="1" i="1" dirty="0"/>
              <a:t>Attributes</a:t>
            </a:r>
            <a:endParaRPr lang="en-GB" sz="3600" dirty="0"/>
          </a:p>
          <a:p>
            <a:pPr marL="0" indent="0">
              <a:buNone/>
            </a:pPr>
            <a:r>
              <a:rPr lang="en-GB" dirty="0"/>
              <a:t>(QAA/HEA, 2014)</a:t>
            </a:r>
          </a:p>
          <a:p>
            <a:pPr marL="0" indent="0">
              <a:buNone/>
            </a:pPr>
            <a:endParaRPr lang="en-GB" dirty="0"/>
          </a:p>
          <a:p>
            <a:pPr marL="0" indent="0">
              <a:buNone/>
            </a:pPr>
            <a:r>
              <a:rPr lang="en-GB" b="1" dirty="0"/>
              <a:t>Skills</a:t>
            </a:r>
            <a:r>
              <a:rPr lang="en-GB" dirty="0"/>
              <a:t> such as:</a:t>
            </a:r>
          </a:p>
          <a:p>
            <a:r>
              <a:rPr lang="en-GB" dirty="0"/>
              <a:t>collaborative working</a:t>
            </a:r>
          </a:p>
          <a:p>
            <a:r>
              <a:rPr lang="en-GB" dirty="0"/>
              <a:t>systemic thinking</a:t>
            </a:r>
          </a:p>
          <a:p>
            <a:r>
              <a:rPr lang="en-GB" dirty="0"/>
              <a:t>Leadership</a:t>
            </a:r>
          </a:p>
          <a:p>
            <a:pPr marL="0" indent="0">
              <a:buNone/>
            </a:pPr>
            <a:r>
              <a:rPr lang="en-GB" b="1" dirty="0"/>
              <a:t>Attributes</a:t>
            </a:r>
            <a:r>
              <a:rPr lang="en-GB" dirty="0"/>
              <a:t> such as:</a:t>
            </a:r>
          </a:p>
          <a:p>
            <a:r>
              <a:rPr lang="en-GB" dirty="0"/>
              <a:t>critical thinking</a:t>
            </a:r>
          </a:p>
          <a:p>
            <a:r>
              <a:rPr lang="en-GB" dirty="0"/>
              <a:t>flexibility</a:t>
            </a:r>
          </a:p>
          <a:p>
            <a:r>
              <a:rPr lang="en-GB" dirty="0"/>
              <a:t>reflection</a:t>
            </a:r>
          </a:p>
          <a:p>
            <a:r>
              <a:rPr lang="en-GB" dirty="0"/>
              <a:t>resourcefulness.  </a:t>
            </a:r>
          </a:p>
          <a:p>
            <a:endParaRPr lang="en-GB" dirty="0"/>
          </a:p>
          <a:p>
            <a:endParaRPr lang="en-GB" dirty="0"/>
          </a:p>
        </p:txBody>
      </p:sp>
      <p:graphicFrame>
        <p:nvGraphicFramePr>
          <p:cNvPr id="5" name="Diagram 4"/>
          <p:cNvGraphicFramePr/>
          <p:nvPr>
            <p:extLst/>
          </p:nvPr>
        </p:nvGraphicFramePr>
        <p:xfrm>
          <a:off x="4572000" y="1130506"/>
          <a:ext cx="5037548" cy="38983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5868144" y="5785374"/>
            <a:ext cx="3319672" cy="369332"/>
          </a:xfrm>
          <a:prstGeom prst="rect">
            <a:avLst/>
          </a:prstGeom>
          <a:noFill/>
        </p:spPr>
        <p:txBody>
          <a:bodyPr wrap="square" rtlCol="0">
            <a:spAutoFit/>
          </a:bodyPr>
          <a:lstStyle/>
          <a:p>
            <a:r>
              <a:rPr lang="en-GB" dirty="0"/>
              <a:t>Image based on Sterling (2001)</a:t>
            </a:r>
          </a:p>
        </p:txBody>
      </p:sp>
      <p:sp>
        <p:nvSpPr>
          <p:cNvPr id="8" name="Curved Right Arrow 7"/>
          <p:cNvSpPr/>
          <p:nvPr/>
        </p:nvSpPr>
        <p:spPr>
          <a:xfrm rot="19593373">
            <a:off x="5000942" y="2488128"/>
            <a:ext cx="1426208" cy="36004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 name="TextBox 8"/>
          <p:cNvSpPr txBox="1"/>
          <p:nvPr/>
        </p:nvSpPr>
        <p:spPr>
          <a:xfrm>
            <a:off x="4446676" y="4866851"/>
            <a:ext cx="1388417" cy="646331"/>
          </a:xfrm>
          <a:prstGeom prst="rect">
            <a:avLst/>
          </a:prstGeom>
          <a:noFill/>
        </p:spPr>
        <p:txBody>
          <a:bodyPr wrap="square" rtlCol="0">
            <a:spAutoFit/>
          </a:bodyPr>
          <a:lstStyle/>
          <a:p>
            <a:r>
              <a:rPr lang="en-GB" dirty="0">
                <a:solidFill>
                  <a:schemeClr val="tx2"/>
                </a:solidFill>
              </a:rPr>
              <a:t>Deeper Engagement</a:t>
            </a:r>
          </a:p>
        </p:txBody>
      </p:sp>
    </p:spTree>
    <p:extLst>
      <p:ext uri="{BB962C8B-B14F-4D97-AF65-F5344CB8AC3E}">
        <p14:creationId xmlns:p14="http://schemas.microsoft.com/office/powerpoint/2010/main" val="227028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3" end="1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7" grpId="0"/>
      <p:bldP spid="8" grpId="0" animBg="1"/>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5D0DB-5428-4AB3-8813-33626B764C89}"/>
              </a:ext>
            </a:extLst>
          </p:cNvPr>
          <p:cNvSpPr>
            <a:spLocks noGrp="1"/>
          </p:cNvSpPr>
          <p:nvPr>
            <p:ph type="title"/>
          </p:nvPr>
        </p:nvSpPr>
        <p:spPr/>
        <p:txBody>
          <a:bodyPr/>
          <a:lstStyle/>
          <a:p>
            <a:r>
              <a:rPr lang="en-GB" dirty="0"/>
              <a:t>DMU ESD Project Aim</a:t>
            </a:r>
          </a:p>
        </p:txBody>
      </p:sp>
      <p:sp>
        <p:nvSpPr>
          <p:cNvPr id="3" name="Content Placeholder 2">
            <a:extLst>
              <a:ext uri="{FF2B5EF4-FFF2-40B4-BE49-F238E27FC236}">
                <a16:creationId xmlns:a16="http://schemas.microsoft.com/office/drawing/2014/main" id="{BF504A15-0559-4841-8BAB-69014BE5E38A}"/>
              </a:ext>
            </a:extLst>
          </p:cNvPr>
          <p:cNvSpPr>
            <a:spLocks noGrp="1"/>
          </p:cNvSpPr>
          <p:nvPr>
            <p:ph idx="1"/>
          </p:nvPr>
        </p:nvSpPr>
        <p:spPr>
          <a:xfrm>
            <a:off x="899592" y="1988840"/>
            <a:ext cx="7040174" cy="2304256"/>
          </a:xfrm>
        </p:spPr>
        <p:style>
          <a:lnRef idx="2">
            <a:schemeClr val="accent6"/>
          </a:lnRef>
          <a:fillRef idx="1">
            <a:schemeClr val="lt1"/>
          </a:fillRef>
          <a:effectRef idx="0">
            <a:schemeClr val="accent6"/>
          </a:effectRef>
          <a:fontRef idx="minor">
            <a:schemeClr val="dk1"/>
          </a:fontRef>
        </p:style>
        <p:txBody>
          <a:bodyPr>
            <a:normAutofit/>
          </a:bodyPr>
          <a:lstStyle/>
          <a:p>
            <a:pPr marL="0" indent="0" algn="ctr">
              <a:buNone/>
            </a:pPr>
            <a:r>
              <a:rPr lang="en-GB" sz="2700" dirty="0"/>
              <a:t>To enable and inspire students, staff and DMU’s wider community to collectively learn about and act on sustainable development and the SDGs, inspiring action now and in the future, professionally and through active citizenship.</a:t>
            </a:r>
          </a:p>
          <a:p>
            <a:pPr marL="0" indent="0">
              <a:buNone/>
            </a:pPr>
            <a:endParaRPr lang="en-GB" dirty="0"/>
          </a:p>
        </p:txBody>
      </p:sp>
    </p:spTree>
    <p:extLst>
      <p:ext uri="{BB962C8B-B14F-4D97-AF65-F5344CB8AC3E}">
        <p14:creationId xmlns:p14="http://schemas.microsoft.com/office/powerpoint/2010/main" val="38879768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CA9D47BC-041E-4364-8E42-2DAC02498345}"/>
              </a:ext>
            </a:extLst>
          </p:cNvPr>
          <p:cNvSpPr/>
          <p:nvPr/>
        </p:nvSpPr>
        <p:spPr>
          <a:xfrm>
            <a:off x="3203848" y="1412776"/>
            <a:ext cx="5463500" cy="394335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sz="1350" dirty="0"/>
          </a:p>
          <a:p>
            <a:pPr algn="ctr"/>
            <a:endParaRPr lang="en-GB" sz="1350" dirty="0"/>
          </a:p>
          <a:p>
            <a:pPr algn="ctr"/>
            <a:endParaRPr lang="en-GB" sz="1350" dirty="0"/>
          </a:p>
          <a:p>
            <a:pPr algn="ctr"/>
            <a:endParaRPr lang="en-GB" sz="1350" dirty="0"/>
          </a:p>
          <a:p>
            <a:pPr algn="ctr"/>
            <a:endParaRPr lang="en-GB" sz="1350" dirty="0"/>
          </a:p>
          <a:p>
            <a:pPr algn="ctr"/>
            <a:endParaRPr lang="en-GB" sz="1350" dirty="0"/>
          </a:p>
          <a:p>
            <a:pPr algn="ctr"/>
            <a:endParaRPr lang="en-GB" sz="1350" dirty="0"/>
          </a:p>
          <a:p>
            <a:pPr algn="ctr"/>
            <a:endParaRPr lang="en-GB" sz="1350" dirty="0"/>
          </a:p>
          <a:p>
            <a:pPr algn="ctr"/>
            <a:endParaRPr lang="en-GB" sz="1350" dirty="0"/>
          </a:p>
          <a:p>
            <a:pPr algn="ctr"/>
            <a:endParaRPr lang="en-GB" sz="1350" dirty="0"/>
          </a:p>
          <a:p>
            <a:pPr algn="ctr"/>
            <a:endParaRPr lang="en-GB" sz="1350" dirty="0"/>
          </a:p>
          <a:p>
            <a:pPr algn="ctr"/>
            <a:endParaRPr lang="en-GB" sz="1350" dirty="0"/>
          </a:p>
          <a:p>
            <a:pPr algn="ctr"/>
            <a:endParaRPr lang="en-GB" sz="1350" dirty="0"/>
          </a:p>
          <a:p>
            <a:pPr algn="ctr"/>
            <a:endParaRPr lang="en-GB" sz="1350" dirty="0"/>
          </a:p>
          <a:p>
            <a:pPr algn="ctr"/>
            <a:endParaRPr lang="en-GB" sz="1350" dirty="0"/>
          </a:p>
          <a:p>
            <a:pPr algn="ctr"/>
            <a:endParaRPr lang="en-GB" sz="1350" dirty="0"/>
          </a:p>
          <a:p>
            <a:pPr algn="ctr"/>
            <a:r>
              <a:rPr lang="en-GB" sz="1350" dirty="0"/>
              <a:t>DMU’s wider local and </a:t>
            </a:r>
          </a:p>
          <a:p>
            <a:pPr algn="ctr"/>
            <a:r>
              <a:rPr lang="en-GB" sz="1350" dirty="0"/>
              <a:t>global community</a:t>
            </a:r>
          </a:p>
        </p:txBody>
      </p:sp>
      <p:sp>
        <p:nvSpPr>
          <p:cNvPr id="5" name="Oval 4">
            <a:extLst>
              <a:ext uri="{FF2B5EF4-FFF2-40B4-BE49-F238E27FC236}">
                <a16:creationId xmlns:a16="http://schemas.microsoft.com/office/drawing/2014/main" id="{B986CBB5-C44A-4DC3-AB72-26F6746A4861}"/>
              </a:ext>
            </a:extLst>
          </p:cNvPr>
          <p:cNvSpPr/>
          <p:nvPr/>
        </p:nvSpPr>
        <p:spPr>
          <a:xfrm>
            <a:off x="4038447" y="1908076"/>
            <a:ext cx="3971676" cy="2847975"/>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GB" sz="1350" dirty="0"/>
          </a:p>
          <a:p>
            <a:pPr algn="ctr"/>
            <a:endParaRPr lang="en-GB" sz="1350" dirty="0"/>
          </a:p>
          <a:p>
            <a:pPr algn="ctr"/>
            <a:endParaRPr lang="en-GB" sz="1350" dirty="0"/>
          </a:p>
          <a:p>
            <a:pPr algn="ctr"/>
            <a:endParaRPr lang="en-GB" sz="1350" dirty="0"/>
          </a:p>
          <a:p>
            <a:pPr algn="ctr"/>
            <a:endParaRPr lang="en-GB" sz="1350" dirty="0"/>
          </a:p>
          <a:p>
            <a:pPr algn="ctr"/>
            <a:endParaRPr lang="en-GB" sz="1350" dirty="0"/>
          </a:p>
          <a:p>
            <a:pPr algn="ctr"/>
            <a:endParaRPr lang="en-GB" sz="1350" dirty="0"/>
          </a:p>
          <a:p>
            <a:pPr algn="ctr"/>
            <a:endParaRPr lang="en-GB" sz="1350" dirty="0"/>
          </a:p>
          <a:p>
            <a:pPr algn="ctr"/>
            <a:endParaRPr lang="en-GB" sz="1350" dirty="0"/>
          </a:p>
          <a:p>
            <a:pPr algn="ctr"/>
            <a:r>
              <a:rPr lang="en-GB" sz="1350" dirty="0"/>
              <a:t>Culture and </a:t>
            </a:r>
          </a:p>
          <a:p>
            <a:pPr algn="ctr"/>
            <a:r>
              <a:rPr lang="en-GB" sz="1350" dirty="0"/>
              <a:t>Working Practices</a:t>
            </a:r>
          </a:p>
        </p:txBody>
      </p:sp>
      <p:sp>
        <p:nvSpPr>
          <p:cNvPr id="2" name="Title 1">
            <a:extLst>
              <a:ext uri="{FF2B5EF4-FFF2-40B4-BE49-F238E27FC236}">
                <a16:creationId xmlns:a16="http://schemas.microsoft.com/office/drawing/2014/main" id="{6208BBA1-FE0E-46D4-B00C-A121DE1E16E8}"/>
              </a:ext>
            </a:extLst>
          </p:cNvPr>
          <p:cNvSpPr>
            <a:spLocks noGrp="1"/>
          </p:cNvSpPr>
          <p:nvPr>
            <p:ph type="title"/>
          </p:nvPr>
        </p:nvSpPr>
        <p:spPr>
          <a:xfrm>
            <a:off x="1933265" y="255873"/>
            <a:ext cx="5277470" cy="609600"/>
          </a:xfrm>
        </p:spPr>
        <p:txBody>
          <a:bodyPr>
            <a:normAutofit fontScale="90000"/>
          </a:bodyPr>
          <a:lstStyle/>
          <a:p>
            <a:r>
              <a:rPr lang="en-GB" dirty="0"/>
              <a:t>Project Scope</a:t>
            </a:r>
          </a:p>
        </p:txBody>
      </p:sp>
      <p:graphicFrame>
        <p:nvGraphicFramePr>
          <p:cNvPr id="4" name="Content Placeholder 3">
            <a:extLst>
              <a:ext uri="{FF2B5EF4-FFF2-40B4-BE49-F238E27FC236}">
                <a16:creationId xmlns:a16="http://schemas.microsoft.com/office/drawing/2014/main" id="{E2D42E58-7681-462B-AF3E-560500D95C5E}"/>
              </a:ext>
            </a:extLst>
          </p:cNvPr>
          <p:cNvGraphicFramePr>
            <a:graphicFrameLocks noGrp="1"/>
          </p:cNvGraphicFramePr>
          <p:nvPr>
            <p:ph idx="1"/>
            <p:extLst>
              <p:ext uri="{D42A27DB-BD31-4B8C-83A1-F6EECF244321}">
                <p14:modId xmlns:p14="http://schemas.microsoft.com/office/powerpoint/2010/main" val="3749903267"/>
              </p:ext>
            </p:extLst>
          </p:nvPr>
        </p:nvGraphicFramePr>
        <p:xfrm>
          <a:off x="4736223" y="2223592"/>
          <a:ext cx="2540476" cy="21609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Content Placeholder 2">
            <a:extLst>
              <a:ext uri="{FF2B5EF4-FFF2-40B4-BE49-F238E27FC236}">
                <a16:creationId xmlns:a16="http://schemas.microsoft.com/office/drawing/2014/main" id="{09377225-28D0-4135-8B7E-309B84A50AC8}"/>
              </a:ext>
            </a:extLst>
          </p:cNvPr>
          <p:cNvSpPr txBox="1">
            <a:spLocks/>
          </p:cNvSpPr>
          <p:nvPr/>
        </p:nvSpPr>
        <p:spPr>
          <a:xfrm>
            <a:off x="353692" y="1160748"/>
            <a:ext cx="2844438" cy="4536504"/>
          </a:xfrm>
          <a:prstGeom prst="rect">
            <a:avLst/>
          </a:prstGeom>
        </p:spPr>
        <p:txBody>
          <a:bodyPr vert="horz" lIns="68580" tIns="34290" rIns="68580" bIns="34290" rtlCol="0">
            <a:normAutofit fontScale="850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GB" sz="1900" dirty="0"/>
              <a:t>Wider than DMU’s Taught Curriculum alone</a:t>
            </a:r>
          </a:p>
          <a:p>
            <a:pPr marL="0" indent="0">
              <a:buNone/>
            </a:pPr>
            <a:endParaRPr lang="en-GB" sz="1900" dirty="0"/>
          </a:p>
          <a:p>
            <a:pPr marL="0" indent="0">
              <a:buNone/>
            </a:pPr>
            <a:r>
              <a:rPr lang="en-GB" sz="1900" dirty="0"/>
              <a:t>Primary focus:</a:t>
            </a:r>
          </a:p>
          <a:p>
            <a:r>
              <a:rPr lang="en-GB" sz="1900" dirty="0"/>
              <a:t>Taught and co-curriculum</a:t>
            </a:r>
          </a:p>
          <a:p>
            <a:r>
              <a:rPr lang="en-GB" sz="1900" dirty="0"/>
              <a:t>Students and Staff</a:t>
            </a:r>
          </a:p>
          <a:p>
            <a:pPr marL="0" indent="0">
              <a:buNone/>
            </a:pPr>
            <a:endParaRPr lang="en-GB" sz="1900" dirty="0"/>
          </a:p>
          <a:p>
            <a:pPr marL="0" indent="0">
              <a:buNone/>
            </a:pPr>
            <a:r>
              <a:rPr lang="en-GB" sz="1900" dirty="0"/>
              <a:t>Supported by and supporting:</a:t>
            </a:r>
          </a:p>
          <a:p>
            <a:r>
              <a:rPr lang="en-GB" sz="1900" dirty="0"/>
              <a:t>Sustainable Culture and Working Practices</a:t>
            </a:r>
          </a:p>
          <a:p>
            <a:r>
              <a:rPr lang="en-GB" sz="1900" dirty="0"/>
              <a:t>Learning for sustainability in DMU’s wider communities </a:t>
            </a:r>
          </a:p>
          <a:p>
            <a:pPr lvl="1"/>
            <a:r>
              <a:rPr lang="en-GB" sz="1900" dirty="0"/>
              <a:t>in Leicester and around</a:t>
            </a:r>
          </a:p>
          <a:p>
            <a:pPr lvl="1"/>
            <a:r>
              <a:rPr lang="en-GB" sz="1900" dirty="0"/>
              <a:t>through national and international partnerships</a:t>
            </a:r>
          </a:p>
          <a:p>
            <a:endParaRPr lang="en-GB" sz="2000" dirty="0"/>
          </a:p>
          <a:p>
            <a:pPr marL="0" indent="0">
              <a:buNone/>
            </a:pPr>
            <a:endParaRPr lang="en-GB" dirty="0"/>
          </a:p>
        </p:txBody>
      </p:sp>
    </p:spTree>
    <p:extLst>
      <p:ext uri="{BB962C8B-B14F-4D97-AF65-F5344CB8AC3E}">
        <p14:creationId xmlns:p14="http://schemas.microsoft.com/office/powerpoint/2010/main" val="38444811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11E94-FFED-4CE0-A075-FAF82EA3ACD7}"/>
              </a:ext>
            </a:extLst>
          </p:cNvPr>
          <p:cNvSpPr>
            <a:spLocks noGrp="1"/>
          </p:cNvSpPr>
          <p:nvPr>
            <p:ph type="title"/>
          </p:nvPr>
        </p:nvSpPr>
        <p:spPr>
          <a:xfrm>
            <a:off x="457200" y="-69849"/>
            <a:ext cx="8229600" cy="1143000"/>
          </a:xfrm>
        </p:spPr>
        <p:txBody>
          <a:bodyPr/>
          <a:lstStyle/>
          <a:p>
            <a:r>
              <a:rPr lang="en-GB" dirty="0"/>
              <a:t>Four Intended Project Outcomes</a:t>
            </a:r>
          </a:p>
        </p:txBody>
      </p:sp>
      <p:sp>
        <p:nvSpPr>
          <p:cNvPr id="3" name="Content Placeholder 2">
            <a:extLst>
              <a:ext uri="{FF2B5EF4-FFF2-40B4-BE49-F238E27FC236}">
                <a16:creationId xmlns:a16="http://schemas.microsoft.com/office/drawing/2014/main" id="{E5BA55E5-9791-456F-92B0-BD3B6D8E6ACE}"/>
              </a:ext>
            </a:extLst>
          </p:cNvPr>
          <p:cNvSpPr>
            <a:spLocks noGrp="1"/>
          </p:cNvSpPr>
          <p:nvPr>
            <p:ph idx="1"/>
          </p:nvPr>
        </p:nvSpPr>
        <p:spPr>
          <a:xfrm>
            <a:off x="323528" y="1134952"/>
            <a:ext cx="8820472" cy="5159597"/>
          </a:xfrm>
        </p:spPr>
        <p:txBody>
          <a:bodyPr>
            <a:normAutofit fontScale="77500" lnSpcReduction="20000"/>
          </a:bodyPr>
          <a:lstStyle/>
          <a:p>
            <a:pPr>
              <a:buFont typeface="+mj-lt"/>
              <a:buAutoNum type="arabicPeriod"/>
            </a:pPr>
            <a:r>
              <a:rPr lang="en-GB" b="1" i="1" dirty="0"/>
              <a:t>Knowledge</a:t>
            </a:r>
            <a:r>
              <a:rPr lang="en-GB" dirty="0"/>
              <a:t>: Awareness and understanding of sustainable development and the SDGs, applying these to disciplines, professions and citizenship.</a:t>
            </a:r>
          </a:p>
          <a:p>
            <a:pPr>
              <a:buFont typeface="+mj-lt"/>
              <a:buAutoNum type="arabicPeriod"/>
            </a:pPr>
            <a:endParaRPr lang="en-GB" dirty="0"/>
          </a:p>
          <a:p>
            <a:pPr>
              <a:buFont typeface="+mj-lt"/>
              <a:buAutoNum type="arabicPeriod"/>
            </a:pPr>
            <a:r>
              <a:rPr lang="en-GB" b="1" i="1" dirty="0"/>
              <a:t>Competencies</a:t>
            </a:r>
            <a:r>
              <a:rPr lang="en-GB" dirty="0"/>
              <a:t>: Ability to act for sustainable development, through ways of thinking and collaborative working, through citizenship and professionally. </a:t>
            </a:r>
          </a:p>
          <a:p>
            <a:pPr>
              <a:buFont typeface="+mj-lt"/>
              <a:buAutoNum type="arabicPeriod"/>
            </a:pPr>
            <a:endParaRPr lang="en-GB" dirty="0"/>
          </a:p>
          <a:p>
            <a:pPr>
              <a:buFont typeface="+mj-lt"/>
              <a:buAutoNum type="arabicPeriod"/>
            </a:pPr>
            <a:r>
              <a:rPr lang="en-GB" b="1" i="1" dirty="0"/>
              <a:t>Transformative Learning</a:t>
            </a:r>
            <a:r>
              <a:rPr lang="en-GB" dirty="0"/>
              <a:t>: Challenge unsustainable paradigms, critically reflect on experience and develop a personal commitment to sustainability.</a:t>
            </a:r>
          </a:p>
          <a:p>
            <a:pPr>
              <a:buFont typeface="+mj-lt"/>
              <a:buAutoNum type="arabicPeriod"/>
            </a:pPr>
            <a:endParaRPr lang="en-GB" dirty="0"/>
          </a:p>
          <a:p>
            <a:pPr>
              <a:buFont typeface="+mj-lt"/>
              <a:buAutoNum type="arabicPeriod"/>
            </a:pPr>
            <a:r>
              <a:rPr lang="en-GB" b="1" i="1" dirty="0"/>
              <a:t>Taking Action:</a:t>
            </a:r>
            <a:r>
              <a:rPr lang="en-GB" dirty="0"/>
              <a:t> Enable individuals and teams to act to support sustainable development and prevent unsustainable practices, at DMU and in the community. </a:t>
            </a:r>
          </a:p>
          <a:p>
            <a:endParaRPr lang="en-GB" dirty="0"/>
          </a:p>
        </p:txBody>
      </p:sp>
      <p:sp>
        <p:nvSpPr>
          <p:cNvPr id="4" name="Slide Number Placeholder 3">
            <a:extLst>
              <a:ext uri="{FF2B5EF4-FFF2-40B4-BE49-F238E27FC236}">
                <a16:creationId xmlns:a16="http://schemas.microsoft.com/office/drawing/2014/main" id="{0BDE2AD1-F109-4B8C-B3BE-51C7F1C7EC62}"/>
              </a:ext>
            </a:extLst>
          </p:cNvPr>
          <p:cNvSpPr>
            <a:spLocks noGrp="1"/>
          </p:cNvSpPr>
          <p:nvPr>
            <p:ph type="sldNum" sz="quarter" idx="12"/>
          </p:nvPr>
        </p:nvSpPr>
        <p:spPr/>
        <p:txBody>
          <a:bodyPr/>
          <a:lstStyle/>
          <a:p>
            <a:fld id="{3B342EEA-D9D5-493D-919E-3BF5DFC1DAB3}" type="slidenum">
              <a:rPr lang="en-GB" smtClean="0"/>
              <a:pPr/>
              <a:t>9</a:t>
            </a:fld>
            <a:endParaRPr lang="en-GB"/>
          </a:p>
        </p:txBody>
      </p:sp>
    </p:spTree>
    <p:extLst>
      <p:ext uri="{BB962C8B-B14F-4D97-AF65-F5344CB8AC3E}">
        <p14:creationId xmlns:p14="http://schemas.microsoft.com/office/powerpoint/2010/main" val="2612366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1065</TotalTime>
  <Words>1783</Words>
  <Application>Microsoft Office PowerPoint</Application>
  <PresentationFormat>On-screen Show (4:3)</PresentationFormat>
  <Paragraphs>295</Paragraphs>
  <Slides>33</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Times New Roman</vt:lpstr>
      <vt:lpstr>Wingdings 3</vt:lpstr>
      <vt:lpstr>Office Theme</vt:lpstr>
      <vt:lpstr>Embedding Education for the SDGs – what this means, tools and support available</vt:lpstr>
      <vt:lpstr>Getting Started: the value in our work</vt:lpstr>
      <vt:lpstr>Achieving Public Good: Contributing to the UN Sustainable Development Goals</vt:lpstr>
      <vt:lpstr>Not only 17 themes…</vt:lpstr>
      <vt:lpstr>Students and the University want greater engagement</vt:lpstr>
      <vt:lpstr>Education for Sustainable Development</vt:lpstr>
      <vt:lpstr>DMU ESD Project Aim</vt:lpstr>
      <vt:lpstr>Project Scope</vt:lpstr>
      <vt:lpstr>Four Intended Project Outcomes</vt:lpstr>
      <vt:lpstr>Implications for a Programme? </vt:lpstr>
      <vt:lpstr>Practical Ideas</vt:lpstr>
      <vt:lpstr>Assessment</vt:lpstr>
      <vt:lpstr>Embed in Course Learning Outcomes</vt:lpstr>
      <vt:lpstr>Useful Resources</vt:lpstr>
      <vt:lpstr>1. Knowledge of Sustainable Development</vt:lpstr>
      <vt:lpstr>2. Developing Competencies</vt:lpstr>
      <vt:lpstr>3. Transformative Learning</vt:lpstr>
      <vt:lpstr>4. Taking Action</vt:lpstr>
      <vt:lpstr>Introducing Sustainability</vt:lpstr>
      <vt:lpstr>1: Offer several definitions</vt:lpstr>
      <vt:lpstr> 2: Share a printout of pictures</vt:lpstr>
      <vt:lpstr>3: Ask a question before giving any definitions</vt:lpstr>
      <vt:lpstr>4: Discuss the SDGs</vt:lpstr>
      <vt:lpstr>Thinking Tools</vt:lpstr>
      <vt:lpstr>Thinking Tools</vt:lpstr>
      <vt:lpstr>Ten Steps</vt:lpstr>
      <vt:lpstr>Give it a go</vt:lpstr>
      <vt:lpstr>How to do ESD? Pedagogic Approaches</vt:lpstr>
      <vt:lpstr>How to do ESD? Specific Techniques</vt:lpstr>
      <vt:lpstr>Case Studies</vt:lpstr>
      <vt:lpstr>Useful Resources</vt:lpstr>
      <vt:lpstr>Next Steps</vt:lpstr>
      <vt:lpstr>Q&amp;A and Feedback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Header: title, name..</dc:title>
  <dc:creator>User</dc:creator>
  <cp:lastModifiedBy>Andrew Reeves</cp:lastModifiedBy>
  <cp:revision>94</cp:revision>
  <dcterms:created xsi:type="dcterms:W3CDTF">2016-05-10T12:49:54Z</dcterms:created>
  <dcterms:modified xsi:type="dcterms:W3CDTF">2019-07-11T09:35:19Z</dcterms:modified>
</cp:coreProperties>
</file>