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8"/>
  </p:notesMasterIdLst>
  <p:sldIdLst>
    <p:sldId id="256" r:id="rId6"/>
    <p:sldId id="260" r:id="rId7"/>
    <p:sldId id="277" r:id="rId8"/>
    <p:sldId id="283" r:id="rId9"/>
    <p:sldId id="278" r:id="rId10"/>
    <p:sldId id="279" r:id="rId11"/>
    <p:sldId id="276" r:id="rId12"/>
    <p:sldId id="268" r:id="rId13"/>
    <p:sldId id="272" r:id="rId14"/>
    <p:sldId id="280" r:id="rId15"/>
    <p:sldId id="261" r:id="rId16"/>
    <p:sldId id="964" r:id="rId17"/>
    <p:sldId id="281" r:id="rId18"/>
    <p:sldId id="273" r:id="rId19"/>
    <p:sldId id="965" r:id="rId20"/>
    <p:sldId id="266" r:id="rId21"/>
    <p:sldId id="282" r:id="rId22"/>
    <p:sldId id="265" r:id="rId23"/>
    <p:sldId id="963" r:id="rId24"/>
    <p:sldId id="275" r:id="rId25"/>
    <p:sldId id="264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D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68ACD-CC0F-41A5-82E7-41B92E460857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53A28-AB51-44D2-8710-96CA87AB8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439E3-C153-4B9A-B3CC-51F85D0FF8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78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5BA3-2EE9-4DFB-B6D0-08A284D9E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B5C4F-09A1-436A-8873-A26123E3E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8B4E4-C88D-469A-B304-615C1135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1C19A-C93E-44A0-9E5F-2AFD1923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7BB4C-9C96-463B-8C92-D1A5AC99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2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27C-CA27-4298-850C-96BA6609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8E0E9-6B4A-4C42-9C98-CF72688CF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65ABA-1A56-46C7-87E7-A50A278D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9618F-921D-4E31-B052-CA85B483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18A65-6553-4E40-8A8E-1925AEC9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4FF19-4D66-4797-AB37-5CBE1DD49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BA073-A889-49A9-A29A-9B8056C55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A45A-7991-4CB3-BAAE-86172984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92E5E-C04F-447D-9973-9609A89F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7D431-6F83-4B49-82D0-1DB729D5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41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3E622E7-BD22-4831-90DA-9524C04BB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29D242D-150D-41DD-BAB3-C7C7F7AA8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D7792-705D-4A6E-BFB7-E72491BA5F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295" y="-37345"/>
            <a:ext cx="12304295" cy="69326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3831C7-E73C-4AB9-90E8-726F8B194601}"/>
              </a:ext>
            </a:extLst>
          </p:cNvPr>
          <p:cNvSpPr/>
          <p:nvPr userDrawn="1"/>
        </p:nvSpPr>
        <p:spPr>
          <a:xfrm>
            <a:off x="1780674" y="1540042"/>
            <a:ext cx="8678779" cy="2791326"/>
          </a:xfrm>
          <a:prstGeom prst="rect">
            <a:avLst/>
          </a:prstGeom>
          <a:solidFill>
            <a:srgbClr val="FC1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48AEA6-6B68-41B6-8F96-7FE54E7F44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962" y="1768372"/>
            <a:ext cx="8262076" cy="238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916489-0360-4EDF-9369-F1B7B5651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972" y="4558825"/>
            <a:ext cx="1862656" cy="18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1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ou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8800E1-ED89-4667-9F77-1FF9F1425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04295" cy="6932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C98908-B65F-4347-9F21-E8BE5895DA6D}"/>
              </a:ext>
            </a:extLst>
          </p:cNvPr>
          <p:cNvSpPr/>
          <p:nvPr userDrawn="1"/>
        </p:nvSpPr>
        <p:spPr>
          <a:xfrm>
            <a:off x="1780674" y="1812756"/>
            <a:ext cx="8678779" cy="2791326"/>
          </a:xfrm>
          <a:prstGeom prst="rect">
            <a:avLst/>
          </a:prstGeom>
          <a:solidFill>
            <a:srgbClr val="FC1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CFFBB-4B9B-4993-84D6-F5489DDEA3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962" y="2041086"/>
            <a:ext cx="8262076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8800E1-ED89-4667-9F77-1FF9F1425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04295" cy="6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s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AEBAE0-3A38-4C0D-8DF3-4806D559D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C3F883-6675-4DBB-B4FB-82B1807591CA}"/>
              </a:ext>
            </a:extLst>
          </p:cNvPr>
          <p:cNvSpPr/>
          <p:nvPr userDrawn="1"/>
        </p:nvSpPr>
        <p:spPr>
          <a:xfrm>
            <a:off x="206543" y="235326"/>
            <a:ext cx="4353426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EDEB5-71BC-434E-B41F-CA39379FB968}"/>
              </a:ext>
            </a:extLst>
          </p:cNvPr>
          <p:cNvSpPr txBox="1"/>
          <p:nvPr userDrawn="1"/>
        </p:nvSpPr>
        <p:spPr>
          <a:xfrm>
            <a:off x="292769" y="6284120"/>
            <a:ext cx="490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@</a:t>
            </a:r>
            <a:r>
              <a:rPr lang="en-US" sz="1600" b="0" i="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RSADesign</a:t>
            </a:r>
            <a:r>
              <a:rPr lang="en-US" sz="160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Awards</a:t>
            </a:r>
            <a:r>
              <a:rPr lang="en-US" sz="160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 |</a:t>
            </a:r>
            <a:r>
              <a:rPr lang="en-US" sz="1600" b="0" i="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 #</a:t>
            </a:r>
            <a:r>
              <a:rPr lang="en-US" sz="1600" b="0" i="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RSADesign</a:t>
            </a:r>
            <a:endParaRPr lang="en-US" sz="1600" b="0" i="0">
              <a:solidFill>
                <a:srgbClr val="000000"/>
              </a:solidFill>
              <a:latin typeface="Akzidenz-Grotesk Std Light" panose="02000506040000020003" pitchFamily="50" charset="0"/>
              <a:cs typeface="Helvetica Ligh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29455B6-3BF4-40D9-A560-5E1B19F856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865" y="3431650"/>
            <a:ext cx="6534150" cy="69524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GB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07DC6CB8-04C3-4B9C-BF04-4415D3D1B6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865" y="2416241"/>
            <a:ext cx="7513690" cy="879603"/>
          </a:xfrm>
        </p:spPr>
        <p:txBody>
          <a:bodyPr anchor="b">
            <a:noAutofit/>
          </a:bodyPr>
          <a:lstStyle>
            <a:lvl1pPr marL="0" indent="0">
              <a:buNone/>
              <a:defRPr sz="7200">
                <a:solidFill>
                  <a:srgbClr val="3EB496"/>
                </a:solidFill>
                <a:latin typeface="Akzidenz-Grotesk Std Med" panose="02000603030000020004" pitchFamily="50" charset="0"/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082C6-E8E9-4415-897E-468E785E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67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 Intro_ No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AEBAE0-3A38-4C0D-8DF3-4806D559D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C3F883-6675-4DBB-B4FB-82B1807591CA}"/>
              </a:ext>
            </a:extLst>
          </p:cNvPr>
          <p:cNvSpPr/>
          <p:nvPr userDrawn="1"/>
        </p:nvSpPr>
        <p:spPr>
          <a:xfrm>
            <a:off x="206543" y="235326"/>
            <a:ext cx="4353426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4BBB199-0B50-4348-9D4A-0C6E45A8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865" y="2416241"/>
            <a:ext cx="7513690" cy="879603"/>
          </a:xfrm>
        </p:spPr>
        <p:txBody>
          <a:bodyPr anchor="b">
            <a:noAutofit/>
          </a:bodyPr>
          <a:lstStyle>
            <a:lvl1pPr marL="0" indent="0">
              <a:buNone/>
              <a:defRPr sz="7200">
                <a:solidFill>
                  <a:srgbClr val="3EB496"/>
                </a:solidFill>
                <a:latin typeface="Akzidenz-Grotesk Std Med" panose="02000603030000020004" pitchFamily="50" charset="0"/>
              </a:defRPr>
            </a:lvl1pPr>
          </a:lstStyle>
          <a:p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E2D0B03-83E7-4948-93A8-0F1464499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865" y="3431650"/>
            <a:ext cx="6534150" cy="69524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B8BFD9-0734-4677-8C0E-CDE1EB28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9" y="365127"/>
            <a:ext cx="10515600" cy="59739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2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B904E-315E-44D4-8FD7-3F918EFA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883" y="1446714"/>
            <a:ext cx="7060197" cy="144720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u="none">
                <a:solidFill>
                  <a:schemeClr val="tx1"/>
                </a:solidFill>
                <a:latin typeface="Akzidenz-Grotesk Std Light" panose="02000506040000020003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33D58-E606-44D6-99EE-1DEFF750E3DE}"/>
              </a:ext>
            </a:extLst>
          </p:cNvPr>
          <p:cNvSpPr txBox="1"/>
          <p:nvPr userDrawn="1"/>
        </p:nvSpPr>
        <p:spPr>
          <a:xfrm>
            <a:off x="292769" y="6284120"/>
            <a:ext cx="490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@</a:t>
            </a:r>
            <a:r>
              <a:rPr lang="en-US" sz="1600" b="0" i="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RSADesign</a:t>
            </a:r>
            <a:r>
              <a:rPr lang="en-US" sz="160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Awards</a:t>
            </a:r>
            <a:r>
              <a:rPr lang="en-US" sz="160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 |</a:t>
            </a:r>
            <a:r>
              <a:rPr lang="en-US" sz="1600" b="0" i="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 #</a:t>
            </a:r>
            <a:r>
              <a:rPr lang="en-US" sz="1600" b="0" i="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RSADesign</a:t>
            </a:r>
            <a:endParaRPr lang="en-US" sz="1600" b="0" i="0">
              <a:solidFill>
                <a:srgbClr val="000000"/>
              </a:solidFill>
              <a:latin typeface="Akzidenz-Grotesk Std Light" panose="02000506040000020003" pitchFamily="50" charset="0"/>
              <a:cs typeface="Helvetica Ligh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1D7BFF-E86B-489A-AD0A-2F678A9F5AA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27884" y="3122615"/>
            <a:ext cx="7060197" cy="144720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u="none">
                <a:solidFill>
                  <a:schemeClr val="tx1"/>
                </a:solidFill>
                <a:latin typeface="Akzidenz-Grotesk Std Light" panose="02000506040000020003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7B9AE1-6C4B-4D99-A94F-D53F889C9C5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27885" y="4798517"/>
            <a:ext cx="7060197" cy="144720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u="none">
                <a:solidFill>
                  <a:schemeClr val="tx1"/>
                </a:solidFill>
                <a:latin typeface="Akzidenz-Grotesk Std Light" panose="02000506040000020003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BC9A53-DB91-44F1-ACE2-36B4355526A7}"/>
              </a:ext>
            </a:extLst>
          </p:cNvPr>
          <p:cNvCxnSpPr>
            <a:cxnSpLocks/>
          </p:cNvCxnSpPr>
          <p:nvPr userDrawn="1"/>
        </p:nvCxnSpPr>
        <p:spPr>
          <a:xfrm>
            <a:off x="4283242" y="3006214"/>
            <a:ext cx="7320880" cy="0"/>
          </a:xfrm>
          <a:prstGeom prst="line">
            <a:avLst/>
          </a:prstGeom>
          <a:ln w="28575">
            <a:solidFill>
              <a:srgbClr val="3EB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D67054-93F9-4E74-95E4-BFA93294AB0A}"/>
              </a:ext>
            </a:extLst>
          </p:cNvPr>
          <p:cNvCxnSpPr>
            <a:cxnSpLocks/>
          </p:cNvCxnSpPr>
          <p:nvPr userDrawn="1"/>
        </p:nvCxnSpPr>
        <p:spPr>
          <a:xfrm>
            <a:off x="4283242" y="4674593"/>
            <a:ext cx="7320880" cy="0"/>
          </a:xfrm>
          <a:prstGeom prst="line">
            <a:avLst/>
          </a:prstGeom>
          <a:ln w="28575">
            <a:solidFill>
              <a:srgbClr val="3EB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753E71C-FED2-4AAF-8479-319E83678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24F951-A9D1-4B9F-9691-B75FE9E5416B}"/>
              </a:ext>
            </a:extLst>
          </p:cNvPr>
          <p:cNvSpPr/>
          <p:nvPr userDrawn="1"/>
        </p:nvSpPr>
        <p:spPr>
          <a:xfrm>
            <a:off x="206543" y="235326"/>
            <a:ext cx="4353426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B98B5B-07B4-4CA2-B790-F99D55BA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9" y="365127"/>
            <a:ext cx="10515600" cy="59739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886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No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B904E-315E-44D4-8FD7-3F918EFA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883" y="1446714"/>
            <a:ext cx="7060197" cy="144720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u="none">
                <a:solidFill>
                  <a:schemeClr val="tx1"/>
                </a:solidFill>
                <a:latin typeface="Akzidenz-Grotesk Std Light" panose="02000506040000020003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1D7BFF-E86B-489A-AD0A-2F678A9F5AA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27884" y="3122615"/>
            <a:ext cx="7060197" cy="144720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u="none">
                <a:solidFill>
                  <a:schemeClr val="tx1"/>
                </a:solidFill>
                <a:latin typeface="Akzidenz-Grotesk Std Light" panose="02000506040000020003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7B9AE1-6C4B-4D99-A94F-D53F889C9C5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27885" y="4798517"/>
            <a:ext cx="7060197" cy="1447206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u="none">
                <a:solidFill>
                  <a:schemeClr val="tx1"/>
                </a:solidFill>
                <a:latin typeface="Akzidenz-Grotesk Std Light" panose="02000506040000020003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BC9A53-DB91-44F1-ACE2-36B4355526A7}"/>
              </a:ext>
            </a:extLst>
          </p:cNvPr>
          <p:cNvCxnSpPr>
            <a:cxnSpLocks/>
          </p:cNvCxnSpPr>
          <p:nvPr userDrawn="1"/>
        </p:nvCxnSpPr>
        <p:spPr>
          <a:xfrm>
            <a:off x="4283242" y="3006214"/>
            <a:ext cx="7320880" cy="0"/>
          </a:xfrm>
          <a:prstGeom prst="line">
            <a:avLst/>
          </a:prstGeom>
          <a:ln w="28575">
            <a:solidFill>
              <a:srgbClr val="3EB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D67054-93F9-4E74-95E4-BFA93294AB0A}"/>
              </a:ext>
            </a:extLst>
          </p:cNvPr>
          <p:cNvCxnSpPr>
            <a:cxnSpLocks/>
          </p:cNvCxnSpPr>
          <p:nvPr userDrawn="1"/>
        </p:nvCxnSpPr>
        <p:spPr>
          <a:xfrm>
            <a:off x="4283242" y="4674593"/>
            <a:ext cx="7320880" cy="0"/>
          </a:xfrm>
          <a:prstGeom prst="line">
            <a:avLst/>
          </a:prstGeom>
          <a:ln w="28575">
            <a:solidFill>
              <a:srgbClr val="3EB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753E71C-FED2-4AAF-8479-319E83678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24F951-A9D1-4B9F-9691-B75FE9E5416B}"/>
              </a:ext>
            </a:extLst>
          </p:cNvPr>
          <p:cNvSpPr/>
          <p:nvPr userDrawn="1"/>
        </p:nvSpPr>
        <p:spPr>
          <a:xfrm>
            <a:off x="206543" y="235326"/>
            <a:ext cx="4353426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7C63D6-2B32-46AC-B5F5-672FF4DD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9" y="365127"/>
            <a:ext cx="10515600" cy="59739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49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/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63F972-42C7-434E-9094-300CD7D63E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39914" y="2044661"/>
            <a:ext cx="7060197" cy="3413838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4000" u="none">
                <a:solidFill>
                  <a:srgbClr val="3EB496"/>
                </a:solidFill>
                <a:latin typeface="Akzidenz-Grotesk Std Med" panose="02000603030000020004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Quote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F1E30D-D5D0-46DA-82EE-BF4A1D7CD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EC0535C-5AA0-4040-9ED1-58C24D9A493D}"/>
              </a:ext>
            </a:extLst>
          </p:cNvPr>
          <p:cNvSpPr/>
          <p:nvPr userDrawn="1"/>
        </p:nvSpPr>
        <p:spPr>
          <a:xfrm>
            <a:off x="206543" y="235326"/>
            <a:ext cx="4353426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E06C4F-0C27-43D6-A7CA-25E5F6CEF8F9}"/>
              </a:ext>
            </a:extLst>
          </p:cNvPr>
          <p:cNvSpPr txBox="1"/>
          <p:nvPr userDrawn="1"/>
        </p:nvSpPr>
        <p:spPr>
          <a:xfrm>
            <a:off x="292769" y="6284120"/>
            <a:ext cx="490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@</a:t>
            </a:r>
            <a:r>
              <a:rPr lang="en-US" sz="1600" b="0" i="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RSADesign</a:t>
            </a:r>
            <a:r>
              <a:rPr lang="en-US" sz="160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Awards</a:t>
            </a:r>
            <a:r>
              <a:rPr lang="en-US" sz="160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 |</a:t>
            </a:r>
            <a:r>
              <a:rPr lang="en-US" sz="1600" b="0" i="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 #</a:t>
            </a:r>
            <a:r>
              <a:rPr lang="en-US" sz="1600" b="0" i="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RSADesign</a:t>
            </a:r>
            <a:endParaRPr lang="en-US" sz="1600" b="0" i="0">
              <a:solidFill>
                <a:srgbClr val="000000"/>
              </a:solidFill>
              <a:latin typeface="Akzidenz-Grotesk Std Light" panose="02000506040000020003" pitchFamily="50" charset="0"/>
              <a:cs typeface="Helvetica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E52109-2BF4-4832-899B-761BF245025A}"/>
              </a:ext>
            </a:extLst>
          </p:cNvPr>
          <p:cNvSpPr/>
          <p:nvPr userDrawn="1"/>
        </p:nvSpPr>
        <p:spPr>
          <a:xfrm>
            <a:off x="206543" y="1779102"/>
            <a:ext cx="4267200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093DE6D-6A7B-48CE-8BAD-4CEA445A6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164" y="2044661"/>
            <a:ext cx="3824036" cy="19737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kzidenz-Grotesk Std Light" panose="02000506040000020003" pitchFamily="50" charset="0"/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Job 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FD255A-25BF-43FB-AD31-FAB664E5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9" y="365127"/>
            <a:ext cx="10515600" cy="59739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B01F-B37F-4A1E-AE34-35FEBBAF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4F3FC-AF5D-4B48-AD9E-13AA788E2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33932-9614-4589-A56B-358AC15B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E190-11D3-40CB-9044-A5B6E88C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1711C-568C-4DDF-8D34-12D7A216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8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Highlight_No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63F972-42C7-434E-9094-300CD7D63E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39914" y="2044661"/>
            <a:ext cx="7060197" cy="3413838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4000" u="none">
                <a:solidFill>
                  <a:srgbClr val="3EB496"/>
                </a:solidFill>
                <a:latin typeface="Akzidenz-Grotesk Std Med" panose="02000603030000020004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Quote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F1E30D-D5D0-46DA-82EE-BF4A1D7CD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EC0535C-5AA0-4040-9ED1-58C24D9A493D}"/>
              </a:ext>
            </a:extLst>
          </p:cNvPr>
          <p:cNvSpPr/>
          <p:nvPr userDrawn="1"/>
        </p:nvSpPr>
        <p:spPr>
          <a:xfrm>
            <a:off x="206543" y="235326"/>
            <a:ext cx="4353426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E52109-2BF4-4832-899B-761BF245025A}"/>
              </a:ext>
            </a:extLst>
          </p:cNvPr>
          <p:cNvSpPr/>
          <p:nvPr userDrawn="1"/>
        </p:nvSpPr>
        <p:spPr>
          <a:xfrm>
            <a:off x="206543" y="1779102"/>
            <a:ext cx="4267200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093DE6D-6A7B-48CE-8BAD-4CEA445A6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164" y="2044661"/>
            <a:ext cx="3824036" cy="19737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kzidenz-Grotesk Std Light" panose="02000506040000020003" pitchFamily="50" charset="0"/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Job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F8D9B5-8EAD-4C7B-87B9-7384DBD8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9" y="365127"/>
            <a:ext cx="10515600" cy="59739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58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B3A485-4FE3-4D88-83B8-14DCE729B3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E851A0-01FF-4C2B-8325-70EEF11EF2EA}"/>
              </a:ext>
            </a:extLst>
          </p:cNvPr>
          <p:cNvSpPr/>
          <p:nvPr userDrawn="1"/>
        </p:nvSpPr>
        <p:spPr>
          <a:xfrm>
            <a:off x="-1" y="5534526"/>
            <a:ext cx="5197643" cy="1342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BF6B104-2FB9-4C88-9912-9569E5356F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447" y="5681499"/>
            <a:ext cx="4770521" cy="10080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kzidenz-Grotesk Std Light" panose="02000506040000020003" pitchFamily="50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560380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27B695-925F-4AE0-888B-970B40289BDA}"/>
              </a:ext>
            </a:extLst>
          </p:cNvPr>
          <p:cNvSpPr txBox="1"/>
          <p:nvPr userDrawn="1"/>
        </p:nvSpPr>
        <p:spPr>
          <a:xfrm>
            <a:off x="292769" y="6284120"/>
            <a:ext cx="4905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@</a:t>
            </a:r>
            <a:r>
              <a:rPr lang="en-US" sz="1600" b="0" i="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RSADesign</a:t>
            </a:r>
            <a:r>
              <a:rPr lang="en-US" sz="160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Awards</a:t>
            </a:r>
            <a:r>
              <a:rPr lang="en-US" sz="160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 |</a:t>
            </a:r>
            <a:r>
              <a:rPr lang="en-US" sz="1600" b="0" i="0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 #</a:t>
            </a:r>
            <a:r>
              <a:rPr lang="en-US" sz="1600" b="0" i="0" err="1">
                <a:solidFill>
                  <a:srgbClr val="000000"/>
                </a:solidFill>
                <a:latin typeface="Akzidenz-Grotesk Std Light" panose="02000506040000020003" pitchFamily="50" charset="0"/>
                <a:cs typeface="Helvetica Light"/>
              </a:rPr>
              <a:t>RSADesign</a:t>
            </a:r>
            <a:endParaRPr lang="en-US" sz="1600" b="0" i="0">
              <a:solidFill>
                <a:srgbClr val="000000"/>
              </a:solidFill>
              <a:latin typeface="Akzidenz-Grotesk Std Light" panose="02000506040000020003" pitchFamily="50" charset="0"/>
              <a:cs typeface="Helvetica 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D0866F-85D1-49D5-B794-3EBAB61F6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8E8E9A-171B-4D91-8748-DCFCE085F1F5}"/>
              </a:ext>
            </a:extLst>
          </p:cNvPr>
          <p:cNvSpPr/>
          <p:nvPr userDrawn="1"/>
        </p:nvSpPr>
        <p:spPr>
          <a:xfrm>
            <a:off x="206543" y="235326"/>
            <a:ext cx="4353426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3ABEBE-010F-4ADE-91F6-AA6CEA62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9" y="365127"/>
            <a:ext cx="10515600" cy="59739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2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 No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CB595-5F9F-4729-93B7-801E0DBCE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C3E1A2-B3DF-4BBE-B0D1-1804AD25DD7C}"/>
              </a:ext>
            </a:extLst>
          </p:cNvPr>
          <p:cNvSpPr/>
          <p:nvPr userDrawn="1"/>
        </p:nvSpPr>
        <p:spPr>
          <a:xfrm>
            <a:off x="206543" y="235326"/>
            <a:ext cx="4353426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E3E6D2-2221-4F9A-998E-060BC5BF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9" y="365127"/>
            <a:ext cx="10515600" cy="59739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14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 Intro_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AEBAE0-3A38-4C0D-8DF3-4806D559D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C3F883-6675-4DBB-B4FB-82B1807591CA}"/>
              </a:ext>
            </a:extLst>
          </p:cNvPr>
          <p:cNvSpPr/>
          <p:nvPr userDrawn="1"/>
        </p:nvSpPr>
        <p:spPr>
          <a:xfrm>
            <a:off x="206543" y="235326"/>
            <a:ext cx="4353426" cy="879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9EDEC87-2BE9-404C-9EE6-A4255EC7E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4865" y="2158335"/>
            <a:ext cx="7513690" cy="879603"/>
          </a:xfrm>
        </p:spPr>
        <p:txBody>
          <a:bodyPr anchor="b">
            <a:noAutofit/>
          </a:bodyPr>
          <a:lstStyle>
            <a:lvl1pPr marL="0" indent="0">
              <a:buNone/>
              <a:defRPr sz="7200">
                <a:solidFill>
                  <a:srgbClr val="3EB496"/>
                </a:solidFill>
                <a:latin typeface="Akzidenz-Grotesk Std Med" panose="02000603030000020004" pitchFamily="50" charset="0"/>
              </a:defRPr>
            </a:lvl1pPr>
          </a:lstStyle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29455B6-3BF4-40D9-A560-5E1B19F856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4865" y="3173744"/>
            <a:ext cx="6534150" cy="69524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8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B3A485-4FE3-4D88-83B8-14DCE729B3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E851A0-01FF-4C2B-8325-70EEF11EF2EA}"/>
              </a:ext>
            </a:extLst>
          </p:cNvPr>
          <p:cNvSpPr/>
          <p:nvPr userDrawn="1"/>
        </p:nvSpPr>
        <p:spPr>
          <a:xfrm>
            <a:off x="-1" y="5534526"/>
            <a:ext cx="5197643" cy="1342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BF6B104-2FB9-4C88-9912-9569E5356F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447" y="5681499"/>
            <a:ext cx="4770521" cy="10080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kzidenz-Grotesk Std Light" panose="02000506040000020003" pitchFamily="50" charset="0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9990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D0866F-85D1-49D5-B794-3EBAB61F6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8E8E9A-171B-4D91-8748-DCFCE085F1F5}"/>
              </a:ext>
            </a:extLst>
          </p:cNvPr>
          <p:cNvSpPr/>
          <p:nvPr userDrawn="1"/>
        </p:nvSpPr>
        <p:spPr>
          <a:xfrm>
            <a:off x="206543" y="235327"/>
            <a:ext cx="4353426" cy="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2BA2B27-1A99-4A5D-A2A8-96346023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03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E3052DA-A376-44A4-AFB9-FDBE2FD8D3D5}" type="datetime1">
              <a:rPr lang="en-GB" smtClean="0">
                <a:solidFill>
                  <a:prstClr val="black"/>
                </a:solidFill>
              </a:rPr>
              <a:pPr/>
              <a:t>23/10/2019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152563-F515-4065-8FDE-3AD752722A2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96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7AE6D5-2395-2B48-B3E0-CBA73E29524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3FEE49-753A-7F4B-A0BF-864FF0F7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2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D5A2-DB85-45B4-95CC-CD6667D5E6E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2563-F515-4065-8FDE-3AD752722A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1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13D4-D085-4201-AB21-1D850AE1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182D6-7933-4EF2-87F5-3581B3A40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9835C-BA3C-4851-974B-D2D63746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0D961-0081-48A5-90B6-3D1913FF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9530D-8A8E-499B-9EE2-62204AF0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6008-6269-424A-A302-AA6E713D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796E-005A-4FC8-8FD2-32A204828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6120C-C328-4327-AEEF-49E9D78BC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109E2-C08F-4DA4-BCEF-D462951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35A71-D309-4088-B5A4-750849DE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FE21-F665-42B0-824E-38F6092D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2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7CE6-8E49-404F-A875-2F730F5B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C37C-13B3-46F7-BB53-5B86119BE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5CAE2-7665-41C1-A77D-820649570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EB885-207F-4198-9358-8EC82C24F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7FAC7-9061-4318-BC85-BB09F58CC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006F6-0302-466D-9677-77D96FBC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950E0-9FAD-43E3-A2F6-10E68ABC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E1EB1-199A-4FEE-B85E-B1D15BB1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1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8BCF-874F-4FC1-9B2B-1182BBC4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6389C-2E18-4478-BAC2-16FCAAA8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B70D5-C119-4824-B36C-8EE9D3FC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DD190-1425-4139-8ACA-2AF21F72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3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2C5AF-CC0F-4439-847C-88D653D8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D798C-4A67-465C-8CB3-0DFD25B5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9C9EA-E887-4B90-AA59-DCD3BB8D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0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3108-E065-414B-B61F-AA2709AB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9950E-6D39-4E8A-B870-1446839F3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2C07E-67E6-4C1F-A76C-6450E662D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025ED-CF19-4ECA-9347-C40C1F4B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A759A-4E84-4931-8B6F-83E90FDB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4B233-A13F-4474-AAF4-57843EF4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2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4B1F-7140-4C13-A05A-D43A8C08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673C0-C4B9-45AB-BE05-9F52B2FAE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DEB7B-000E-4617-A568-424BD5FD3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0168E-5B31-4926-A050-6ABB5CF5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AAF6A-6812-4F7C-95F4-3CD8B703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75DC1-6842-45A7-B136-426B4910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55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2BEA9-A624-43FC-A138-02DE18B2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1EA29-5007-49A7-9DC5-DF5D7C12C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ADE83-BFB0-4309-A64A-54A68CD8D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A852-3955-44DA-83A7-A5818B81F35A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F0F5-A999-4966-9C8D-CE928366C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8B64-BFCE-4049-A5B9-9912CBACB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D5F9-9B3B-4D86-BBDC-2F34B21F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1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623BC-4F6A-4FF0-AE9C-6FD3735A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9" y="365127"/>
            <a:ext cx="10515600" cy="597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2C90F-0C32-4202-916B-08627B97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769" y="14444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FF0000"/>
          </a:solidFill>
          <a:latin typeface="Akzidenz-Grotesk Std Med" panose="02000603030000020004" pitchFamily="50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zidenz-Grotesk Std Light" panose="02000506040000020003" pitchFamily="50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kzidenz-Grotesk Std Light" panose="02000506040000020003" pitchFamily="50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zidenz-Grotesk Std Light" panose="02000506040000020003" pitchFamily="50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kzidenz-Grotesk Std Light" panose="02000506040000020003" pitchFamily="50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kzidenz-Grotesk Std Light" panose="02000506040000020003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832812-4E43-49EE-8502-B24F6CF5BE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A8AAF7-B696-49EB-BF5E-EB6BB3398347}"/>
              </a:ext>
            </a:extLst>
          </p:cNvPr>
          <p:cNvSpPr/>
          <p:nvPr/>
        </p:nvSpPr>
        <p:spPr>
          <a:xfrm>
            <a:off x="1" y="659875"/>
            <a:ext cx="6095999" cy="10681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5DE35-84CA-4B37-A080-710181CBBC31}"/>
              </a:ext>
            </a:extLst>
          </p:cNvPr>
          <p:cNvSpPr/>
          <p:nvPr/>
        </p:nvSpPr>
        <p:spPr>
          <a:xfrm>
            <a:off x="6862715" y="2705725"/>
            <a:ext cx="6095999" cy="14465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4400" dirty="0">
                <a:latin typeface="Akzidenz-Grotesk Std Regular"/>
              </a:rPr>
              <a:t>Fashion: Designing a Circular Economy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916DF-86B0-440C-9C79-5545AC8E8026}"/>
              </a:ext>
            </a:extLst>
          </p:cNvPr>
          <p:cNvSpPr txBox="1"/>
          <p:nvPr/>
        </p:nvSpPr>
        <p:spPr>
          <a:xfrm>
            <a:off x="818561" y="3975801"/>
            <a:ext cx="2462386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>
                <a:latin typeface="Akzidenz-Grotesk Std Regular" panose="02000503030000020003" pitchFamily="50" charset="0"/>
              </a:rPr>
              <a:t>@</a:t>
            </a:r>
            <a:r>
              <a:rPr lang="en-GB" dirty="0" err="1">
                <a:latin typeface="Akzidenz-Grotesk Std Regular" panose="02000503030000020003" pitchFamily="50" charset="0"/>
              </a:rPr>
              <a:t>theRSAorg</a:t>
            </a:r>
            <a:endParaRPr lang="en-GB" dirty="0">
              <a:latin typeface="Akzidenz-Grotesk Std Regular" panose="02000503030000020003" pitchFamily="50" charset="0"/>
            </a:endParaRPr>
          </a:p>
          <a:p>
            <a:endParaRPr lang="en-GB" dirty="0">
              <a:latin typeface="Akzidenz-Grotesk Std Regular" panose="02000503030000020003" pitchFamily="50" charset="0"/>
            </a:endParaRPr>
          </a:p>
          <a:p>
            <a:r>
              <a:rPr lang="en-GB" dirty="0">
                <a:latin typeface="Akzidenz-Grotesk Std Regular"/>
              </a:rPr>
              <a:t>@</a:t>
            </a:r>
            <a:r>
              <a:rPr lang="en-GB" dirty="0" err="1">
                <a:latin typeface="Akzidenz-Grotesk Std Regular"/>
              </a:rPr>
              <a:t>RSADesignAwards</a:t>
            </a:r>
            <a:endParaRPr lang="en-GB" dirty="0" err="1">
              <a:latin typeface="Akzidenz-Grotesk Std Regular" panose="02000503030000020003" pitchFamily="50" charset="0"/>
            </a:endParaRPr>
          </a:p>
          <a:p>
            <a:endParaRPr lang="en-GB" dirty="0">
              <a:latin typeface="Akzidenz-Grotesk Std Regular" panose="02000503030000020003" pitchFamily="50" charset="0"/>
            </a:endParaRPr>
          </a:p>
          <a:p>
            <a:r>
              <a:rPr lang="en-GB" dirty="0">
                <a:latin typeface="Akzidenz-Grotesk Std Regular"/>
              </a:rPr>
              <a:t>@</a:t>
            </a:r>
            <a:r>
              <a:rPr lang="en-GB" dirty="0" err="1">
                <a:latin typeface="Akzidenz-Grotesk Std Regular"/>
              </a:rPr>
              <a:t>josie_warden</a:t>
            </a:r>
            <a:endParaRPr lang="en-GB" dirty="0" err="1">
              <a:latin typeface="Akzidenz-Grotesk Std Regular" panose="02000503030000020003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31CB8-1178-4202-A309-1F5A60FE35C5}"/>
              </a:ext>
            </a:extLst>
          </p:cNvPr>
          <p:cNvSpPr txBox="1"/>
          <p:nvPr/>
        </p:nvSpPr>
        <p:spPr>
          <a:xfrm>
            <a:off x="226244" y="799345"/>
            <a:ext cx="10708849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kzidenz-Grotesk Std Regular"/>
              </a:rPr>
              <a:t>#</a:t>
            </a:r>
            <a:r>
              <a:rPr lang="en-GB" sz="4400" dirty="0" err="1">
                <a:solidFill>
                  <a:schemeClr val="bg1"/>
                </a:solidFill>
                <a:latin typeface="Akzidenz-Grotesk Std Regular"/>
              </a:rPr>
              <a:t>rsaleicestershire</a:t>
            </a:r>
            <a:endParaRPr lang="en-GB" sz="4400" dirty="0">
              <a:solidFill>
                <a:schemeClr val="bg1"/>
              </a:solidFill>
              <a:latin typeface="Akzidenz-Grotesk Std Regular"/>
            </a:endParaRPr>
          </a:p>
          <a:p>
            <a:endParaRPr lang="en-GB" sz="4400" dirty="0">
              <a:solidFill>
                <a:schemeClr val="bg1"/>
              </a:solidFill>
              <a:latin typeface="Akzidenz-Grotesk Std Regular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62887-89ED-46B7-B198-C4A5264E22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778C599E-76FE-46F2-A388-8D5A5026F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825" y="358218"/>
            <a:ext cx="9111049" cy="63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5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102AD-A916-429F-ACEE-BF170ED2A6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35404-F565-4606-A56E-2921AADEC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093" y="735290"/>
            <a:ext cx="9031132" cy="59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8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582F05-582D-43CD-AF77-6730CD93B5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pic>
        <p:nvPicPr>
          <p:cNvPr id="6148" name="Picture 4" descr="It’s called the circular economy">
            <a:extLst>
              <a:ext uri="{FF2B5EF4-FFF2-40B4-BE49-F238E27FC236}">
                <a16:creationId xmlns:a16="http://schemas.microsoft.com/office/drawing/2014/main" id="{532F5F17-4E09-40A2-ACDA-A4CF5388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075" y="565746"/>
            <a:ext cx="7197725" cy="58756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DCB267C-40AB-4CB7-82E6-07C4F33C5D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106" y="5806597"/>
            <a:ext cx="2187436" cy="8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A643E-B155-4744-9F22-F0178C653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60540-3058-4C57-8C66-D48CABE18579}"/>
              </a:ext>
            </a:extLst>
          </p:cNvPr>
          <p:cNvSpPr txBox="1"/>
          <p:nvPr/>
        </p:nvSpPr>
        <p:spPr>
          <a:xfrm>
            <a:off x="2743200" y="1819373"/>
            <a:ext cx="8861196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500" dirty="0">
                <a:latin typeface="Akzidenz-Grotesk Std Regular" panose="02000503030000020003" pitchFamily="50" charset="0"/>
                <a:cs typeface="Calibri"/>
              </a:rPr>
              <a:t>1. Keeping clothes in use for longer </a:t>
            </a:r>
          </a:p>
          <a:p>
            <a:pPr>
              <a:spcAft>
                <a:spcPts val="600"/>
              </a:spcAft>
            </a:pPr>
            <a:r>
              <a:rPr lang="en-US" sz="3500" dirty="0">
                <a:latin typeface="Akzidenz-Grotesk Std Regular" panose="02000503030000020003" pitchFamily="50" charset="0"/>
                <a:cs typeface="Calibri"/>
              </a:rPr>
              <a:t>2. Safe and renewable materials</a:t>
            </a:r>
          </a:p>
          <a:p>
            <a:pPr>
              <a:spcAft>
                <a:spcPts val="600"/>
              </a:spcAft>
            </a:pPr>
            <a:r>
              <a:rPr lang="en-US" sz="3500" dirty="0">
                <a:latin typeface="Akzidenz-Grotesk Std Regular" panose="02000503030000020003" pitchFamily="50" charset="0"/>
                <a:cs typeface="Calibri"/>
              </a:rPr>
              <a:t>3. Designing for recyclability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49212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F679DF-A3FE-415E-835E-C0A34B27236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Design</a:t>
            </a:r>
            <a:endParaRPr lang="en-US"/>
          </a:p>
        </p:txBody>
      </p:sp>
      <p:pic>
        <p:nvPicPr>
          <p:cNvPr id="2" name="Picture 3" descr="A picture containing cup, large&#10;&#10;Description generated with very high confidence">
            <a:extLst>
              <a:ext uri="{FF2B5EF4-FFF2-40B4-BE49-F238E27FC236}">
                <a16:creationId xmlns:a16="http://schemas.microsoft.com/office/drawing/2014/main" id="{FED12901-A2D6-4A10-BD1D-DAE787C8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05"/>
            <a:ext cx="12262980" cy="686540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65866B5-6D78-4D0C-90E2-99B6A9458D7A}"/>
              </a:ext>
            </a:extLst>
          </p:cNvPr>
          <p:cNvSpPr txBox="1">
            <a:spLocks/>
          </p:cNvSpPr>
          <p:nvPr/>
        </p:nvSpPr>
        <p:spPr>
          <a:xfrm>
            <a:off x="2528138" y="1405585"/>
            <a:ext cx="5438120" cy="2506539"/>
          </a:xfrm>
          <a:prstGeom prst="rect">
            <a:avLst/>
          </a:prstGeom>
          <a:solidFill>
            <a:srgbClr val="E0043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  <a:latin typeface="Akzidenz-Grotesk Std Regular" panose="02000503030000020003" pitchFamily="50" charset="0"/>
              </a:rPr>
              <a:t>“What are the boundaries of design?”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892A691-5E22-41B4-B6DE-45BC4EF8711E}"/>
              </a:ext>
            </a:extLst>
          </p:cNvPr>
          <p:cNvSpPr txBox="1">
            <a:spLocks/>
          </p:cNvSpPr>
          <p:nvPr/>
        </p:nvSpPr>
        <p:spPr>
          <a:xfrm>
            <a:off x="5937234" y="3259865"/>
            <a:ext cx="5299517" cy="2407805"/>
          </a:xfrm>
          <a:prstGeom prst="rect">
            <a:avLst/>
          </a:prstGeom>
          <a:solidFill>
            <a:srgbClr val="E0043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>
                <a:solidFill>
                  <a:schemeClr val="bg1"/>
                </a:solidFill>
                <a:latin typeface="Akzidenz-Grotesk Std Bold" panose="02000803050000020004" pitchFamily="50" charset="0"/>
              </a:rPr>
              <a:t>“What are the boundaries of problems?”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FF1FC8F-061B-4B89-9B65-97BD116152FB}"/>
              </a:ext>
            </a:extLst>
          </p:cNvPr>
          <p:cNvSpPr txBox="1">
            <a:spLocks/>
          </p:cNvSpPr>
          <p:nvPr/>
        </p:nvSpPr>
        <p:spPr>
          <a:xfrm>
            <a:off x="670888" y="907112"/>
            <a:ext cx="2653632" cy="498473"/>
          </a:xfrm>
          <a:prstGeom prst="rect">
            <a:avLst/>
          </a:prstGeom>
          <a:solidFill>
            <a:srgbClr val="E0043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Akzidenz-Grotesk Std Regular" panose="02000503030000020003" pitchFamily="50" charset="0"/>
              </a:rPr>
              <a:t>Charles Eames: </a:t>
            </a:r>
          </a:p>
        </p:txBody>
      </p:sp>
    </p:spTree>
    <p:extLst>
      <p:ext uri="{BB962C8B-B14F-4D97-AF65-F5344CB8AC3E}">
        <p14:creationId xmlns:p14="http://schemas.microsoft.com/office/powerpoint/2010/main" val="249158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A643E-B155-4744-9F22-F0178C653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60540-3058-4C57-8C66-D48CABE18579}"/>
              </a:ext>
            </a:extLst>
          </p:cNvPr>
          <p:cNvSpPr txBox="1"/>
          <p:nvPr/>
        </p:nvSpPr>
        <p:spPr>
          <a:xfrm>
            <a:off x="2818615" y="1630837"/>
            <a:ext cx="6042581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500" dirty="0">
                <a:latin typeface="Akzidenz-Grotesk Std Regular" panose="02000503030000020003" pitchFamily="50" charset="0"/>
                <a:cs typeface="Calibri"/>
              </a:rPr>
              <a:t>Design: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Akzidenz-Grotesk Std Regular" panose="02000503030000020003" pitchFamily="50" charset="0"/>
                <a:cs typeface="Calibri"/>
              </a:rPr>
              <a:t>Ask the right question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Akzidenz-Grotesk Std Regular" panose="02000503030000020003" pitchFamily="50" charset="0"/>
                <a:cs typeface="Calibri"/>
              </a:rPr>
              <a:t>Involve the right people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Akzidenz-Grotesk Std Regular" panose="02000503030000020003" pitchFamily="50" charset="0"/>
                <a:cs typeface="Calibri"/>
              </a:rPr>
              <a:t>Test and evaluate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Akzidenz-Grotesk Std Regular" panose="02000503030000020003" pitchFamily="50" charset="0"/>
                <a:cs typeface="Calibri"/>
              </a:rPr>
              <a:t>Iterate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425730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accessory&#10;&#10;Description generated with high confidence">
            <a:extLst>
              <a:ext uri="{FF2B5EF4-FFF2-40B4-BE49-F238E27FC236}">
                <a16:creationId xmlns:a16="http://schemas.microsoft.com/office/drawing/2014/main" id="{11CF13E7-7559-4C92-8DF2-FB9ED021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794" y="-416360"/>
            <a:ext cx="12472306" cy="75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uilding, outdoor, person, young&#10;&#10;Description generated with very high confidence">
            <a:extLst>
              <a:ext uri="{FF2B5EF4-FFF2-40B4-BE49-F238E27FC236}">
                <a16:creationId xmlns:a16="http://schemas.microsoft.com/office/drawing/2014/main" id="{00F2B04A-01DE-49C5-B9C2-3F3360F52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75" y="-1208"/>
            <a:ext cx="6210682" cy="6866680"/>
          </a:xfrm>
          <a:prstGeom prst="rect">
            <a:avLst/>
          </a:prstGeom>
        </p:spPr>
      </p:pic>
      <p:pic>
        <p:nvPicPr>
          <p:cNvPr id="4" name="Picture 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3F742E24-86E7-4032-9A74-A71F14F51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760" y="1017964"/>
            <a:ext cx="7599680" cy="49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15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ortheurope1-mediap.svc.ms/transform/thumbnail?provider=spo&amp;inputFormat=jpg&amp;cs=fFNQTw&amp;docid=https%3A%2F%2Froyalsocietyarts.sharepoint.com%3A443%2F_api%2Fv2.0%2Fdrives%2Fb!06ARd1gFHE-GiOeooQiE3P7E3Ge5yIBFiEq5sDqHkAs-AzGUltQnRrSZQwDRBxIM%2Fitems%2F01KAMG5VZE5DGOLBDIXNE2ND6MFHZRIHMY%3Fversion%3DPublished&amp;access_token=eyJ0eXAiOiJKV1QiLCJhbGciOiJub25lIn0.eyJhdWQiOiIwMDAwMDAwMy0wMDAwLTBmZjEtY2UwMC0wMDAwMDAwMDAwMDAvcm95YWxzb2NpZXR5YXJ0cy5zaGFyZXBvaW50LmNvbUAyOGIyZjU4OC1iZmQwLTRlYmMtYjAzYS1iODVkM2NmYzM2NjQiLCJpc3MiOiIwMDAwMDAwMy0wMDAwLTBmZjEtY2UwMC0wMDAwMDAwMDAwMDAiLCJuYmYiOiIxNTY4OTc1OTA0IiwiZXhwIjoiMTU2ODk5NzUwNCIsImVuZHBvaW50dXJsIjoiZG1VVk85dWorWGhuMURGdTJIMXpLZDBIa3BaU2p0c2cwdzBqQmtsV2J4QT0iLCJlbmRwb2ludHVybExlbmd0aCI6IjEyMyIsImlzbG9vcGJhY2siOiJUcnVlIiwiY2lkIjoiWkRNd05qQTJPV1l0TURBMk5DMDVNREF3TFRnNE5XVXROMlUzWW1FMllqZGlOalEyIiwidmVyIjoiaGFzaGVkcHJvb2Z0b2tlbiIsInNpdGVpZCI6Ik56Y3hNV0V3WkRNdE1EVTFPQzAwWmpGakxUZzJPRGd0WlRkaE9HRXhNRGc0TkdSaiIsInNpZ25pbl9zdGF0ZSI6IltcImttc2lcIl0iLCJuYW1laWQiOiIwIy5mfG1lbWJlcnNoaXB8am9zaWUud2FyZGVuQHJzYS5vcmcudWsiLCJuaWkiOiJtaWNyb3NvZnQuc2hhcmVwb2ludCIsImlzdXNlciI6InRydWUiLCJjYWNoZWtleSI6IjBoLmZ8bWVtYmVyc2hpcHwxMDAzMDAwMDhkODc1MDNmQGxpdmUuY29tIiwidHQiOiIwIiwidXNlUGVyc2lzdGVudENvb2tpZSI6IjMifQ.OGM2VVNxeldJajdacllnTElZeklUbzNnTGlHM081d0dxSElCTmFEL2UrTT0&amp;encodeFailures=1&amp;srcWidth=&amp;srcHeight=&amp;width=788&amp;height=788&amp;action=Access">
            <a:extLst>
              <a:ext uri="{FF2B5EF4-FFF2-40B4-BE49-F238E27FC236}">
                <a16:creationId xmlns:a16="http://schemas.microsoft.com/office/drawing/2014/main" id="{6CDE73BB-37EB-4CBD-A70B-2A41ADD2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93" y="797184"/>
            <a:ext cx="4534293" cy="45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png;base64,%20iVBORw0KGgoAAAANSUhEUgAAALAAAABcCAYAAADOMT+nAAAAAXNSR0IArs4c6QAAAARnQU1BAACxjwv8YQUAAAAJcEhZcwAADsMAAA7DAcdvqGQAAFLuSURBVHhe7X0HgFxV1f+ZPrM7dftutmRLNtlseu+NACEgHWkqioAiRZoi+vmpqB8fiiCKhaaggigQeieQhPS+KZuezfa+szM7vf5/5868zezsm9kEy6f+80vOzsx7t9/fPfec++57T0EJGD/+e8aISn0ZhenqSDQ6Byct8VNncAb/l+hXKGgLqZXPK0PBVfX1P3DFj9MggcdMeWByNBT6pYJUCwmhKRqOnzmDM/gXgEIFTkYpSpF1SlLcdnjfd/aIw/xnzMyfTAkFQ68pFZrSaDTIh87gDP4loVBo8Dd4QqlRXHxk6311ivGLHzO6Xe63FErVomjkDHnP4F8fCqWGItHwmmCB9XxFxbyHvhgM0++jUM/Q0bEQZ3AG/9JQCCtXpY5epxg1/+F3o1HluRQNxU+ewRn8G0ChJqUi9LYib8HPHERK8xntewb/XlCAseE+hW3xz8HcM+Q9g39HwJQwLftFWvaybRyKxDgeEXYyHxMfwg4Rgn9KZUzEsoYMOJ0w0uG4/J2TEMnwH5GGlB7SwadKqeSzQxCKRCgcjmd+ClAhIbVqeDoRlCMYjsR/DYdGrUQZhteEyx0IycdLGQcSDIUH2ywRXDYuYzqEUWf8j7XVfzi4JVQq7v/0bZIIheHsx1K2DTd6hl5FebZMyjXrKddqIJtJTxlalSCrLxCmLoeXmjqd1NbrFt+ZwtwxiUXgDAw6FdIwUDbSybHoRTpGvYa0GqUgttsXom67h5q7XdTe56Yepw/epoI0cSIz6SZVZNPoPJMIPxK4fI2dA1TX0DuEJBw332agGVV5YsAkg+NtOtBBPQ6f+C6BB6/VqKPZ1fkgK6avhCJwOjuOdqPcniGNz0F0GhXNG5ePdtSIASCBg9U399OxNocsiTlkCIOsKCuTRuUYRcf+J4Nr5/QEqKHDSR5/iDQyikcOCvV5v07JhlAwTDdfMIF+/rVFQsOkGhhhNPThZjt9sKOFnvngAO061ktKdLLUmSEQ/YYVNfQI0sk0aFKmwwgGI3SgsY/e2dZIT75TT8fanaRikqNST999Fl2/cnw85Mj43dv76csPf0RqrTp+BGVBOjcgjSeRVip84X8/oD+uPkRqkE8C12Hx5FH0wf9eSJqE4xLu/s16evjl3cgrIQ7aZWp5Dn3w4EWUjUGbjO8/u4V+8IetpNadLB+DOySCmeYmtNm3r55OpQXm/3gNzJQIoO/f3XKC7nlqIx1pd8jOnslQhhEolUA1kNViEFoyHelUCFczOptuv2wyffTTS+gbV05D5ioKIZJIBxrGCu1rzEhPXoYGeU2qyqF70XGrf3oxnT93dEzjIp3Uk748oopYHaT6hLgsOg1NrMyLh5BHbXn2kHiiDtCAGZlaWfIyplYjTdRzSBygvNgqS16GGRodan5IHCHQ1JcsqKRf3rpYkJfBzfafLAzm2YULKujJO5eRETN0KKk95UQZxZ9UIkgjpX6KsJp09JMb5tID18+FFlZRlE0AaO/ISMyVQVm+if5wz1m0ZGoJ2AgSy0y16RDl4In1QXwtZoAZ1bmxACkwqSJnSDypLSyZ8kRkVIOoOjR6FHkMxkH9a8swGFLAlAkCY2Ak5iPiaTV003njxWD+T0OEDfoRsHBiIS2dXCymouS2SRb8g0ZJJ6zFPgXuvGQi3XQupntmkUjr9AnMyILNfP+1M0hpNEAznV4a7BAOrYuKcswZNA5kS4fyQjNlmAyxuktxVWrKwmyUCsU5mVSSz9oyHgd5KfU6mgy7PRVMGVqQXHMyj3g8lUZN5XHNmw7NTc30wgsvUEdHR/xIDMFg7IpqOBweJEwgEBCfjK6uburv7xc2eSgUW/9vOHGCdu/eTd3d3eKT4yXa7AxOz+l00oYNG8nr9Q0hI4eV8uXvHFZKm78zNm7cSGvXrhXf04F9j8pCi2iLIW0jIyqacPH3BbnkBAVZML6AlsP2S8aeE3b62Rv7qBvOTlWBRdjIiWDyTCzLope2NpLT5ae5NQV07lSMqiRsP9pD33l+B+2E3VxVYIKWQ6cmoQROzFs7mmnS6CyaJaM9PXAA7ciDPyXh1Yoth7vovT1tYgaQ6jO3Jp++tKwaChW/UwH99tr2Zup2eoXmFXGBFdNKaCm0gxzYIX1laxOd6BqI5YcomTj23cunCMdVDg1wMv+8+cTQNke7KaGVv3ZuDQZbao3P2LRpE7ndHsrPz6MTJxqpp7eXNm3cRAcPHqQ+ex9t3bKVjh9voH6Hg3bt3EmdnZ1UV1dH69ato9a2VuoBWQ8fPiyOr12zVjiqubm59OZbb1FbWxv1Ij1OMwRiHjp0mDZv3kKtrS0YAF0IG6Ft27aJ862trcjzENXXH6DGxhPie13dbsrOziatVkvvvfceHTt2DATeROUV5VRWVhavQWq8u6uFthzphk0Zb/8Uwus4sU5KJTLLWYzdx3rop8/toGt/sY7ueHYrBWWWl8ryjHTtokpBiFTp7G+y0zPvH6If/nknXf+bDcIDTQaPyAmYiqMpzJDfrzlKU+59g2Z8561BmXTv6/TD1/cJm3ewLsBUmAeJg4077UTn4O48gWyYQTENiPykuIiTheOpwCsmNSW2k+GhvYsx8EblZMRDDEeGXktaUb6EfFi4reSrOgRLliwhg8FAr776KkhzgPbs2UP1Bw5QVnYWrV+/XmhZbvznn3ueSktL6YMPPiSfz0+VlRWCWKtXf0SHQOAtW7ZQdfUYkSVr1aLCQnK7XLR33z5a/eFqstlsIPAhKi8vox0YCDxoeKBs2bqNjhw+QhugWdesXYPBclzkbzKbyDXgoiNHjtBREDcYDFEnSK/V6aiqskqUfUTE/ZeRBP/wJZ2ksl2ZBGzDYbp7YvURenc3NJ0MVkJrQT2ldMCUnA7sUoLmXXuoizYexqiTQWFWhiCJHPq9QWrv9VBTgjT2eKjPgymNKyrqAYFtyVo8EQMIs2b/0CmY8xkDM2JIO8ApzYYjmg7TK2EusJPH4YGJ5VlkSFgBSUaGXk06XoEQpkpiXhx/ZAa3t7dhmg7S8uVno3hqslltiK6AadFEC+bPp6amRkHU66//kiDTBZ+5gKZNm0oTJ04is9lMy85aRnPnzKX5CNsFbTxu3DhxXKPRQqsX0PRp04QWNZlMGAZR2rt3H5199tk0adJEysvLpUULF4qBUVRYRNd94Qs0dmw1LV2ylCrKK6i0rJSMRiONqapCmZRUUlxMZy1bhrSM8dKPAO5rqe/SiIqmXg4TQv4kYwGm3OUThk+bdc399Or2FpACHRCJgqAKunx2afzsSZgwjf55SxNVgxArp8iYIk399MrOVgwIFUWgxVcgzMRSaLIkrD3YJabpWVVwsJKw4UgPrT7QFSNPfGQOilQXDESbRU93n1dDhbaTRDzc4aT393bQuZOL4kdiaO710hv722NxOR3E//LiKqouSm2b8kTz5CcNsThok2sWVtJitF8q2F0Bem5zI3l49kooqxLfb11eLWaCdLBarTR+/HgqLCzAZw2NGTNGaEsmZCG0aElJCc2dO5cKCvj8ePGbCWmzWamiokJIUVGhIOHEiROF+cAavaamhqpAPDYVOD4f00PmzJkNDVpJxSAjp8dau6urkxYsWIB0ikR6XBaLxQJtXU6jRo0itVoNYo+N51WEAZu+ThLe3dNOW2BWDiqEFPLpNTBrCCkMyLe33UlO1nhJ4Gm3JNcoCC4LTl/kA4E210Hk0O70pTQhxHUNOZHKJ9JXiAspPJASwUQ90jXUhGCML7FCe7GDFSufQmjg9I1fzBcdsjPxDXFgGtQUpb+hJVNoYOTxKTWwuGrJ4QH+5N8TamspIyNDCJNMghROghRehXpJvyXwcZbp06dTVlZsxhpbXS00qgQp/Jw5c4SGZnBaHI8hl95pgcMnKqAU8qlt4MEMWDBKer0harHD6ZFBZT4qmGL6F6TkNIAi2IyTy4ZrX74Kt7vFEctTBnkWA1XBYawpPSnjIWKZissfr8e4IqsgTSJa+r3UCHG4T3rpjOpCE5ml+NxQqKMtycHkciVeFbRmaKiWVzhwiFcsRL3jSA7LyIT5oGUTItkGZpGvKtnt/dTc0krNzS3/3tLSAkexXaxmyELqtxEEBOZpN5WwfZaiJQXx4uGggQeCEeqX0cCMAhscGS6QLJAONFBGpp7uPR9TV/5wG2k9TIQdrc6UFxGuWzCadn3/HNr63eWDsvP7Z9MyMX3Hy4n8Z1UNX9Jq6fdR60AwZi8nwAiij2UNGm/ITIOWjGyrJ6AHJkAz7G0JfNl4vFiiUwh7uSKPtXEMbJe7kxxUJrCeNTAvCQ22eVxk0HCikRqbmikS5r0VvK/k31gwmL1eL+2vP0BO50C8hglI5FcaAYURMJ2kInBSOD8K5AnJ30dnhu2aagqZXZFFv7luBq39xmK6bfmY+NGT8AbD9OB7hynqD4NL8mlo4Qgy4RKFySQuBUtlBAmnJzlwrCkb+jxk94WoN0kD65mMkr2LsluNWpFPIroG/HQigcCM2lEgvVZFpTmZZEog/IH2AQombURiB0/LPoRUxkTB/0TwUpgTMmliLZXBQSotLfm3F14NqYIcb2gQpB4CuTaRkfQaGJpVBJSDGCE8/XFYdezKSPxUMvRSJ8lgLKbqry6poBnltmGzpicQpnte2kdv18NBE7ZiirKkQMw8Qfmg4XNsmTQ6aUnLg8HRYPcJ57HHPXz2GCc0MLcBzAejftgGk1aYTE1JZtMkEFidoaMJTOQE7MEM4k9aalTz5WmxjMZtmCCcZ1JreDxesTyVbMsmg/sgWU4F0XA/RTx1FOn7kMLtL1Oo+XkKtfyVQh3vUdi+g8LuFgqH/GI16VTTTAu+gQJitVqGXPQYhNR3I8gIJgSEHQxZIAPWSPFwCpA4lZYNcY1HaPhkNPd56aInttGv150Qzl2sLPLpp4JCTP+xOlTkGanYOnQZjAfIsT7YYAjTKGO/V8EEUIGMXHYrCJysgXs9ITrc7Y7/iqG6wERW2M4TRp10Ftn+re9yDyMww8JaOt6Gg8KKI6mq/FMliC0B03DYCw7YKRJoxSA8is+9FHVvpGj/aor2vE3Rztcp0v4mSPgBhbo3Uai/nsIuENHXh/D+IQSP+PaScuB9Uva/R6rul0jV/BipDtxOyt1XEO24FHIZ5LMUrfsahY48QsFWpGvfQ2FPC0X8KEPIi3oGY+YB0hOCPzGJwGQIoLwwFfzNFO19j3qPvkmdnV0i/NB6xSH13QhyCk5cCtLwcZEIh1NgKlSJaVcOA+g4sbHmNJCNKXsezAsVzA+RB5MnxSAYgAnQDE3akiAdDj95eMoWdVDCtjYJ0yIRvLLRx3Ypyt2AAZOMqtxMyuINNxg47MBpOa0EuGAy7e0YSmCTXkW1hWaqgEMqocPpp2MoU0hmL7OFl8pEG8ZlsJ6pB2vUeYTCDb8nRdsTpLD/iZR+EC+8nZSR/aQEiZXeXaR0bSWlYx2pet8mVfvzpGr4Banq/4sUdbcR7bqDwru/RaG9/0PhI09RoPl9Cnt7kC+cVAXaiO/8VfLA1YtjiogHeZwAwbeREumpW58kdcP3SXXwdlLUI70j36Zow4MUbf4tBswfKNq9iqL2tyjqwkDyraNocCOI+zEpPK9SsOs52rJtJ+1sMMCpja2EyGKQwPF2SSGnoIFTZMDHpTAYQXxVidd85dDNDlKKdALhCJyb4bYz7zn+wcpq+iocNGQg8kjVp09vbqHxP/mEJv9sw6DU/nQ9rT5mj5ke0OBTS4YvaR3s9FBQzFxKOto7nMDlMDlsTDAMPisIzFN+Igb8EdqDNHxwYCXwFtIl1Tkg/sm2aIetfBQE9slsZLHwfojE9pYkDfzqXDrhzKcjrUrqsaug+dA+3EYsvH9ACBORRfrNogAZ/SBjK6kcW0HsVaQ89mtS7buPlPatyBdlZkUjlE1CXcUxpMUEF8TmcJweCEhIL9hFKu9RUnn2kMq9k5QeDCZvHfLBgAo3oFQdyNpOfZjl3txspI7QTJo4eRoVFsbWyIcPayCRX2kEFEbhRhI5cP2k86gId0QetKYcjtsxXaXQ5G/W99CkRzbTQ2tgKsjgjsWjKYenftGI8ml4YaO4MAj6kiTAhUT5FJiSZ5cO38Aze7SV3vnqTHr7lll071mV8aMnYYBmrhKaFBqYiZYEF4jbjsHZmKS9l47JIUvCYD7Y7aE+X4QCwpYaCpGu1I6Jkga6DCsVjD2XdMVXkitSKqZh0R9DhI/FRCEJDouTgnwon9CwcLBh2UbCIfK5MRjdTgr63PiNKT+BWgpFCOFYwiI835HGItIbHDhMbEniA4hwPD64uJilhUZaMLWA8nPMSDNWIlnItYmMjKyB0zpxUhgljbIZqNCC0ZkEdpROYApVsMqXgQNEO97pph982EB724dfUKiCFlwAUyKmFeTTEGmr0VjJEi8b300yJmFJS0KpTU8ranLovJpcmlkqf4Vt8iiTSEdoyiQMwIb2wyzY1T50GWh6iZkKEi56bGp2ir2tHD4ZFgPSldpRlFf6TN25fCZTG6BS404andUgNtZ4PWFyuULkHIhQv5Oo36Ukp0dJLp+KPH4VZgnQT6xDg4Ago1IRFsJpKZVq6juyk+o+WEWHtn5MbUd30UDPCQr60R+wa0OaMO3un0kHnLOo3VuCemQiPTWhazE+8EcpCWYYJfKQukoSsc6toOxsFU2rbCe9/Vlq3PEEtbfGlJZsTQdN1PQysgZONUr4+GAYJS2tTFqiiuNAl4daBkKYfhFOBmJ/A7SVKxCl9Scc8aNDMbcM2lPkFz+QjMSyJAuap7bQBI0IQn8KcFx2qvgiRTIGWKOi3+pgRiTCqFNBe3PeMWxrdQsfwC3jxNkyeKAllFf6Lt+tMfi7ydOwio7W76X1ezT08RYtfbxBQ2u3mGhTfRltaailLS0zaXPHEtradx5tdaykrc5zaZtzGe10zqe9jsl0dKACs0cOyqQV9xrmKLppao6DxtgilGexUqZ1NGlttaTMGkfhjCxqViwmV8n91Jr7EO3W/JB2BG+hHQMX0Y7eeTCjxsEcK6ZjnVZq6jZQS7eKWjqJWjoi1NgcoMOHPVS310ubdkbpw53Z9OGhSXTUWS0G1bDlMwmCwAntkkJOQQMjoBwkDYyOsUHDfXaS/DX/zc0D5PditKcgcIx8SAckqQPZ5TCOL27wZd0UnSpoIUwMOVHRRDhViYQ6HVRmZ5AyUxdbLUiCJ4jGRxvsQbmT13glnIDt2+yCD4D6ewLDCSzWiiWtmyhp4A8pqTU4gfq0y8ladBaNn3g2zZ13Di1ZshyyVGyoYVmyZBnNX3QWzVqwkqbMv4zGzP4C5U29mfS1d5Ov8l5qy7+X6vTfpE3RW2lH+LN0ILycmmkGdUZqqSMyjVppCTWpLqOD/ptIbaikceMqaPqM6TRn/jKasuBypHcD5U36Ghkqb6ZwwfXkNF1FXaoLqcm3lBpdc6nRPpmae6qpx1FF/sgkysxaQFW1K2nh0gtp4aKlVFZagu6PGSLDwH2X3CYyohRLNukk1VTGuUYVpEcH/GD5aKrNH75tkJeNntsP7xa2pFjSkgMXNJ7XcefQiwkSyjHVZ1r0wvqSQzYcLN66yctekrDJUAbzQwnNObFwuPnA02kr8mty+AfFm+CMSSgwaakyNxNadbgGt7NGhZO4p8dHPSmuQu7r8lKnD2oaje2U08DSMlpim7OkaHaG2mCj0vJamjFtMk0YP4aKR+WTzWamzAwD6bRasYdDEh0kA2aK2ZhBOVlmKinKoTEVxTShdjxNnbGAZjC5F19NFQtuI8vMb1Oo5n7qLfomtRmvo8boSmr0LiK/bjmNr50NR10niqVB+TINOsq2GWPpVZZQ7fhqmjJlCk2bPotmz5pPs2fHZM6ceTRn9iyaNWMKTZowjspHF1N2lkWUM+2aNp9LbhMZgQ7Gl3TCBJPBTNh5P7lwDL1z7Xi6dfbQnVwSXjlopy3tcHB4HTdFOuJiA+ejUmNKC5NPppPLrToqYgKn6NQbpufToVun0b6bpw7KgVum0Uefn0BTC0w0Pnf44DrS56O5v99Pk5/YR1Oe3EeTHt9Lrx2yx8+eRIFRI7SwWcYE8bEJAfK1wPZsdMgPvjo4cJFQrI4eGSdODAy21xPbnCUNg/mRA7wJaKSLGiOBo+u0KjJl6ik320Kji/Opduxomj61lmbPnE7z582hhfNn05xZU6AtR6GqXK7U4BLHTFfWiyfldG6TH4TEixFk5HXgFJnX5BroG/OLaMloi2yQJnTo/RvaY/fC8WhJpcn5MOejVlKPHzaTDBHYpqzKNqTc0cZ3V+hgIiQK34bOt7+zdh6XM3wfL5ev2RGkfmhdO6Z2B8ycQ3xRIwl6lGsMCGyVIfAAFKuoGwbn9qT1YAZv3tnKA1gba0cnmxxJMKFuCr6TeVi7xwPIoGsgQKt2d9Fre7rpVcjrkE7MJntaB+iFnZ30h23ttPpwn3iGRWu/j16p66YXd3XR89s7aHPcz3DDoXyrvoee3NxCr+/rRv1jV8J2t8TS+KNIw04BmEa8ysL5cL4S6hDuZZThrwj75x2ddBQDdRfMxT9t66B+T4g+ONRHT21upb/s6hQrRBz+lbp4mVGeD3E+eXPTEPDoSm4TGRnBBmbNgICniS5U4Mb3GulALwghXUVLkY646ZPPQwt1+SLUkEKTzYPGT7vsIgO+h258HrQnSJKM+j6/GDSCgCwwc46A0HI+xZQCTL+ZQwnMjY/iDtZtExM1CU6QZGc3jsc1LC/3JUOHMshu6ElT1V0g6mVP1dHFv99Dl/xuD1327F7a3uSgh9c00fUv1NMre7ro2uf20+2vHKKPQMJLf1dHD64+Qb/b2kbrj9mpCQN15RO76ZaXD9Hre3vE54rHd9HxHg/9bE0jffHP++llpPH55/bR7asO0Vv7eugS5FUHgkr41YYWuhz5/mpDMz2DdPeiTPe+eYTerO+mu187TJc9UycI+xwGgj8Upl+tb6ZLn5TKXEdfe+mg7JXJQcRU+YiSfhWCWX4apOHO39jmoQtfaaD3j7tim92ltFKlw4fjo4nX+fcy6WWwoMSEzkahTwNhGOqzRxnB0+F57+F8uBGk8iHtwxg8cisFM4uMlJe0CsHmQ5ALL9pJRYf6/XDqhsat7/VTN2YVKR9YGsOgxyxhYjOCyyiVhSUdg7kt+XSC8NAIYlDZMjV00YQ80uPggXY3+blMSC4bx0ssOhoPh/iP29tp3YEe+uUl1fTGjVPosUvH0uajdqG5uQ85jQsn5JIO+dRjZhFEk/KKg/PjYrKPMDpLTza0z2dqcujH51eKpVNeMTQZ1HT19AIxCwplm1DeEZHYFmlkxFWIVJvIJfBidxemn9ePD9B177XQOS830JYOaB2xzzUhLYlEXBFJBHBcCgNNta4VNiPzIClclU1HE2G2CCSeSyWACmWfLNm/SecO2HllIKF8yPvYQAhTa5yECeHHZenIyKsYCfH5IoafmSG0N8cN08939tLv9/XTU3vt9Oz+fnp8j/1kGIhLGhwJ6fCThwxyGvhTgE0p3uL54u4OWjkhh359xThBIs4rH7Y8E82C39IDwNg8YPjjj9nirQC846/XFUQanXSelAabT2C2FJ73djBYMbBvUgIfJd+so9uWlFIlHOeHLqymJy4fS044r9c8s0do4eR9JCOCeZfYHilEQY/uizelDHAmO0NF42x6KsIn22tWti9RcO7APhSwAbZXizsELzxEAe58XrSOc3UQSCc/Q02laMTEzJjTXUjjRMLqgw7xa5Efn0sEt1kEsdUjDCgJHCoQb2gtEkvMl7urni/tsk2akBwnPQF561GGxPBSlpJ5IaV9oD8gLoUPIp7fIDiilD5O5RhUVA6NJYWS0mHt7UtYhuMmrL+2iqoxcCS0t3eIW+N5K+V7sB9X/GoHKUAKLpMGEV754kR6Hvbo1mYnbf76TMqOX8pmu/faP+2jiYVGsuhVNLXITHctK6WbXjxIdW0DVAPCHe71igs5v718HN3x6mHahjS2II1clJXxBMyFryB8ETQ453XV5AKy+4P0xOY2ml1sEoriiil5dMfSMrG6c9MLB2h/h4sGYPv2+0L04nUTYRu302/Xt5AC/OG9wNUw7XbdM1tsGdi1ew9NqK0hjebkLHfH2g56dEc3j5L4EXko6FcHklo9CdwpUuMmh5Q6hz8TOysZfI5bOqGTBsFxJLbyJwdJJALHk4k2CI4qpZ8uXPKI4N/SIY4nsVOujIlxxel4GM43EXxYOsSf0nnpGJ9PrJsEZmwCBIGvrqBq68mrf4kEZofzcJdfEIdT491elbk66oL29YA0k0aBVPF+74NyOdDlEsTimS03U08TigwwLaK0u9VFDk8YRNVRbSHvtlNQQ3cQyilE4wv0QlEx7O4oHevxYpAFYaZEqMySCdNHRa1OP7Q3FBekxKqnMZjtuDxHu4JiN2FUEYZGNtDobD019gbgBPIVwFgz6JBXbRErKoU8gT/ppEd39YHAQ9smGQr6zWGZFo0DZwwaBVWgIaX+PV1wHzYPBCkDI4k1kFz/cRgXtHeTE05U/BiDi15s0sAJi2maZHC8fmhwvqOCp8jcFOnz1Z6j/dz48pXgxhwNbcODPTkER2lEuXiNmDfzsHY2Q4vY9ErKhvbI0CrFIoMePeNFYL640QWCdWBG6kedguy4ceGTSJoOgsBXjgaBT3ZoIoH7g07a1LODnCE3DBQFjTGX0kRzDeJhqgf29x+hT7p2iu+LC6ZTjTl2K3sEXsG23j20recAmTQGmp8/ifr9Tur08YoA1zUKEyJKOXobzcueQY7gAK3r3EnNnhbKzbDQktzZlKvLpZ32vUhnH5m0BlqSN4uK9EUwjzy0Hnl2+ftgFimowJBF07LGk0Vtg/Pqo829O9E+sYc/8qXvQkMeTbVNFL9lCby+mx6ts4/Ybgp68ph8rzKgjabn62nTRaPENf9PA+7wy1Z30oJcPd012SLriXOYtxrddDnCCTORy4xgPFqfXZRHV40xDpliJXC8pw866auI96OFeXQf0k9ea40nRZd/0EHvNXmGNwhIV2PT0jvnFVIeBkBiNpz/AAi54p02kcYDM7JorEVDWTCl2CRmG5A1CA8kVnhcdCYB+018p/H+vgB90uGjd1u8tLXTJ7TgqRCZg9RfVpKSwJ9076KrN94n8gxFw5Sh0tMXRq+k/554M71w4h36Uf3TcB7tghy5Oit9f8JNdFnpOfTQgWfo10deJE/Yh3pG6Uujz6cTng76pGc3GVSxixQDIS/Ny5lED0y6le7d/Sjt7D8MDRvAIFXT07P+m466WujhQ89BS8eexFmWWUi/nH4vTEsTXbnhXuTbj2ESQR1UVJqRRz+aeAvVWivFueOuVrQjbOlIkM4vnE9PzP6eCCdL4I099Ohex4jtlX4VAsKL0lDCZISW+jSC/yIN1nIwu1OGMbD6E4vTQ/NnL53Pp4rH67QcjtPHt2FhMuOf1401c0GGpc/CC/QcxoDGSoybEf/N+xjGwok8rySDKswasmJGyASD2V4XREY5mOz8yfY255kLe3MJpurvTrPR+ysL6bUVhbSgmK8IDs9fVtIgRoIAtN90emLGd0BSG/2leTW91bIG5PoTBlCI/nfSbfSd8deDrH76ycE/0gZoxxebVmMmNNAvpn6Dfgyyrxy1kC4rWQ7yXyAGgQFyy5gr6JyCOfSDfY/T5r79tDRvGv0KBP0hwjuDLnoE5M3Smug3M+6jGysvoSZPJ/14/9PUF3CAthEqNxbR72Z9l64pO0ec+86ex6jJ1SbIrscguWfc50VaV5aey+SL10gGcm0iI0qxRplOmFR/K5DRiBvaWY0Jbz0pfz6eBmKVBOFGWi1ZBhtvTDacIq5PUh58O1RMV8uAD6NcYWiKobr91MGEXllioHfOyaPvTLchS+TLgympHENkhPqwpi/Q59AFxYupJCMfGjVMr7eupWZvF51XOI++VHkx3Tb2GpqTPYHavT20tms7klSIcEzqK0efR0vyZ9GVZefSbdVXwSwyklmdSd+pvZHm50ymjd17aJKlkh6eeg9dgTBfAlnrnQ0gqlMQ/tLS5fT1sdfSBEsF7XEcoYOO4yCpEqaJkZZhANwPzTs3eyI1QsNvhtnCTzFTQ4vXmMtpknUM1SBe2nV95otcuyQJLymgMUeQvxXcWSN0iDjP4ZLzZtWWDlxRSbOmQT7Mg/OhQUW45DxYUoFZK0b7COU4BfBS3I+mWuiBmVbx5M6UZWEZITsNyLDTfpBu3HI/beurp3xo4Qy1Xmjf8eaKeCii8sxRYspmYl1YtAh2rZvu3fNLunDt7SDpbhGGNTr/E/uHgSZ3B7kiPpCzUtjDDPYjmqFR2ZQoN8aecZcN84QHURg2bZu3G0XmQkfFb51KS6OhjXnlqAtmBZN7AGbH9Vvvp/PX3UHPNLwu0kgJbm+5dkmSEdeBRyLGKYHJeUoE5kLF8+UO5s8RNTdEhBshfeDq8gzSJK9Ps7BWThWdjwsC/x3aIY57aox0Ty1MmuS130RJWaAY+BrUCXc7bYB2m2Stogcm30alsEeZPANwqCSwc8Vg8+DbE26gX0y7Bw7aRGHL/mj/UyAmX6AfmpcG5WLn0B4YgP0b26TEzcuk5PT9MF8Y4WhImDIMI0wTCVJ6joBLfLdAs/MA0SP+9eWfoTuh8RfkThFhUkIMbpl2SRIQmDs0hbCa5oB/I8SG8xE1Kc7LlWEEYsaeP4xwp6AhJ9vUtLiQ7+7gykt5wHEQdUwTX4T7+xGY8V8TMmlBgR7ZSuVIkhGqE4CmZRv41QUP05/m/g/Ny51K1aYyYcuu7txK3b4+anA1Q0sfEg5ajXk0HR9oppVFC+l7E26EI2qhDl8PnDE3mvhkZqxpy40lwvnbhMHxRusaaG0XyOykGtNo1tP0XvtGOKle2ta7n/Y7Gihba6GxSJ9XFzh+EBp/Xec2Ed+iyaSptnEge1gQ+IsVF9HtMD2m2WoEqVNCEFimXZJkBA2MQCNoHi6CA556X0Be3KEo+bk3RtJggsAyZRihIweJP5KmBnQg+RUlsIMl7Z4oKREv+wjpd/iidMNOD122xU0/PeKjXtQ9HUywi78xPoPUvAYnp4nTVJxJwlrQpMmganMpPmPbRdmmXZA7mbbbDwiv/7rN/00HYLd+BqQtziigazd9h85bcyt9fedDILgdJBpHJjhkTDw2PYRAqzIZryw9G1O+l+7e9QhdvO5OuvSTuzFASmmqtRq29jq6fP09dOuOB6nb30efK1sh0ucVkePuVuT7Xbph24+o1++gL0LjjrOUC03Ov6/45Bu0+MMv0y3bfixMm5QQBJZplyTBTBHBHJJKwhDULg14ee3Sza5IzQeOyMQPh8vY9x2Rt9oCEV7KjUeRB1+ekSsDOisdFNybXE6Ofwq4sFCDxlbwqmdCHunWCPkUp50+fd7R9lqLP7KqyRf5Zp078tmtrkgX74NIgxV5GpqZpUIgbueE8rCkaS4zCDs7ezyVZRYMCZWJafwnU75OV5eeIwjO6zK8qnA/bzqHfTw9u0ZoQsY1o1fQ9yZ+VXzXKjXCYZtkqRKmA+MbNV+CQ3c9Zq1qpOUXaRfDRHlk2jdoZeF86vM7yaY1033jr6db4Swa1Rmwvcthi2dBcTmEA/fTKXfQ3eOug+mho1qQeDrSKsrMpcKMHGFbJ5suQ5CKD0mioJd6Ug8DpDErR63YstQKusvDi76f+ZEjvN+OL6mUFE49PtOovKlCn1KNvd8RiJ6/cSA8uA4McOAXZmWqrijRp6zpMyd80S8h3k9nmZT3VKVOPxG3g2C/POTlxUrUkWisRUVrF5rV+Ybh0V0o+4I1jnClUUUvzTalXJU8OBCOLl7rDPOOOlF+xLu1Wq/45RRETINHjngjd+12RxJNIM6k/myrutp0MmriOjCvs3qiftIoNKQnzD5JYE3YB22nwqzBJGMHisHa1aHAfIjxYlNmDh7nQcDp8ZhmEySRWAMRL8wFHxm0BjIjN4Y/yttQXaTX6MmiiNm+nAbb3v5oABOihoykI238wgrb2R4cT3xdBevODEXsSqPsOvBuV+TRw2jMlC0eg4JWyTwQQQIIPDtbrdy8xDz8jsY4mMBz1zgDdf2ofSr6wIx4fEaG5qZyfcrO/KAzEFm5yR17DVu8zJzcX2catJcVpybmM43+8JcQ76EZBu3dVYa0ZJHwSXcgumKjO+Dh7Wpo+QqzUrFmvlFbwgu/SXAzgdc6A1WZKsVfZxt5SVwWh5yh6KJPXIEuP88IOIB0rWpSbFpi0o4z8wqxPPb0B6Oz1wwEfJHB24ZjBD7LrAOBB+MNIfCeA+R/4BcUhe0fYY2qVpLhzpsotGMvhXfsIsO37yTlqNijbCM9veT//fMUqtsv7rdUV4wm3Ve+QP53P6Dgus3w2GKkUaLY2s+cS/6P11PU5UYfIOtwiDQIr55YQ/43V1OEBxm6WTNjMmkWzyP/L5+msJfvOEeZiwvJcNUlFHzxNYr09pPuR/ch/Y3kf2EV6W/+EkWPNVLonbWx/HjCKckjw/3fgvrXyhL4rj2e4COHfeGRCMwLtJhCU0gEooCMBH48sFz8BEH38CBNCRQTIWTiSWs7KYC2w/mRwyVifo5WMc2m5lKLPEJhSDpThcsi8kkNUX7W51LZUab+AIXf6uR7d1MDgwZT78mySBJPTxZMSs8b75HvnQ8p8PZHFHj3Y4p091Bo537yv7Waok5nLGDAT+67/5u8j/2ONMsWkOr8s8jz8hvk+OKtpCjKJ/Ws6eR//QMKHTlBqrMXYSSXIdxCFF1F/lfeI0VuDikXzqFAUxN5X34Lx6OknjqBlGPKKdzZSZ6X3iSFSU+aaRPI+5s/kPfFV4lAbs8Lr5HnZ4+R5+HfUtQbIM2sGRQAST1vvkfetz8g71vvk3/tBlhuaZqG+ZLQHqkEJg/0exrhMRdPMjWY5DJxTwqF4emOTDC5uCMQR5wWa0EjGMsJYEXyuRINtDXiKaMRODGQFOXjowoM5VN7y1dS2aORLXaosTSwaZWKMUaeYBLisaSrDhwcBd+flih8TAOVr8c0zw4OEG5soeDG7aSeMYl0n/ss6a+5AppzLoU27yJVZSVpr7yEFAYYIVVlpLv6ClJPnkjai88n9dyZpNBpSbN8EWmWLiJFplH8Dh9vouD6zRTp6hErPwpjBoX21pMPRFYW5JD2gnNIe/4KMtx9E/l/+yfQQknGR38stC6vRA0pL9JLBwU3QGJ7pBC0HA+DNHIKzpGSEyN+NKVMfCFsGIzQ/2JjVeRkHDE8wyB+egKDjKhIOMwjMX7olAAHSlWSiTjQv37Mw9JeVxlEkQVmEK5jeqCoJ8vPgnIdc4VCfdK+zhSoymQCJ8QTkgZcFH6kUKJgauepOer2gqDbKfjJRop63KSeBMdt134Kvv8xBT9eFyP0lPGkzM+NdVkgRFGYJkMQgFvEbxySisFpIw/15BrSXnIeKUuKEBd5enykWTSXtOcspmhXL0VOtIjg6rOgzTGINDMnkbI4/lR+TiuxvCmeZDoIoZAiCJjYJsOF1wZQ69QCzYmAaREN8ep2OokqWAOnJUDMhEjKHzUYSXPzIkQ6Dcw70Bwy29DKMlXKFQXQwhFF2AMF7Etl4giPhsueTiUihCgn1zWx/IpImzcaHkhrnxCVZmCYKnlKTIw7NAr/koqosJlJvWgGqRdMI/VCyPxppMiyknJcOchZQ76X3yTPA49QaNc+Mv7yAdJedRHMiKfJ8+BjpD13MRmf/jkprFaxnMhpqMYPfaytshjmxcLppMyOXYVTjioQ+YVPNMOmfYUCr70N7ZsZiwuTQX/j50lz1jwK1R+IhbegfAtnkLKKHwsWgwpmhyahzKpptQjIA5dbdnjzKGN8GdomMqKgl2E8pQKCzM3VaDYutgx/sFgc/Fzg23a53AddoXDyZnP+5YIu3doXCj45NdN4QwXmqxRY3RkIrtg04BQPwOOI+OCp/uXZJtPFo1LPN881+fyf2zDgfHS2yXh7hX7Y3Zv90H77kSrs3mHu+kddgeBZG5wODVprw0KzZWYW38A3FO5QJLpwndM51qxS/nlG/Fn6MjgyEAovXOtwdvqhrhLagd3W3cus1rEmXnyWxyutvsDl21wDrOgYfM3k4FlWa1VCnA7YnA6Hk8ZWg2zc4aGkxSO+IIPxIyYxiQ/iyiaqxOElLQunabB8UjpizTWh6tJEKF0HkH4zOG2Oz0VjLSyFgcYWK5qcPpeDz0nr2wy2pKQKCiANmBb8VqRdu+to8qSJsEpOluEbe13uhw75vHByTjamDPg0GjyFCAqn15x8ceDRycaMd+ZZTG/MNQ+Rd+ZbTL/FOfgpqHd6TYpkMFUPzR/tlNaZYYjzHF5mFDN4h1mdMxzoDQxpPYFZWWr1bKtaFQxEwx7eXygDVsAxE2mEcrAGZjs5ofws8KMj3hE0MO94G1J3/p6EnOxscrvd1NHRGSOQBkRJFB7tTBb+ziRikUjJ4fnlKiwSeRlSOonkZTDxRJogZuJvKW1eLeAluMQwbOfyOYZ0TiIvg/OQ0hCiAcfD4p1yWbb4BqchEHwZ0pZyoqBVPe2xCDKA9pyXq9ZuWGxJ/brJEXDQGQrN/NjR+/DETNONFfrhD2iIY01X0H/OxgG7mO25jfHBfbJqttF6UZEupeZ+vsnnvRbxHp1lskIDy6b/9TqX87pSnWGajVt+KB4+7HHfvcvteHexOfvcguGv0PGwBv7E2TfWqFI9P9M0/AmBcRwdCIUWIVw7P4IykSQ8Ay0z50C7D8tbwoaeQGDpeldfMM5zXjk6eJYlN1EDM/iR/A2NTeT3+pBFQh7/hhDmEOqQbbOKtycl1+fevW7nTw753MS3vaUBCNzVGv8+HNBr83K0TOD0LxdOgwOOYGjmGmf3IxMzzDdWGIY/IieONV1+ENjZy5vBJQJzR74y22z7TJFumGkg4c+NXu81mwZ6H5tlst2SIv3bdg848vUqxX+Nyxj2BD8eYNM+dnQ/NTXTck3p8AHABF683tEz1qhW/2mGafgbaOKIE7innZ/MktgZaMOty6y5M22sduSxrTcYWIC4AaHoY/U+dJYtr9I0TC0J8BPN5exGJoHc8WRIZEkXlvdIS6+ITUZyfP7ND1lJFT4VOE6qh7N8a6/L8eBhr2tkE0IYLCkEzhFs6ZFbJA1QuSjSYHMgbToIxM0h8pTyxiiNwK5IGy+WbpS90ZThDGpF5N1On0/ulqJxZrV6YbZK3R+ECy8D0VfoKaZG7Eg6xMotPhNEvotOIiQiwfjnTQkn48XPDgeTi6fcZGEiyR1PFn6nMZNP7hwLp8+vn2VyyZ1norLtKv3mfPlFiYlhTkXSPVmIOxXNkNgesgJ+8zM2R5C/GSKNtATgK0HgCl9SjeUZ/8SxtPHQeKhI+vRNKoViY1/Ye2QgnLReFMPVxTpDTxA8kgNShY/HAwT5pIYYSPzwXKn8cVEoFZGMERgM+xsDVRGC6o3HU57aunkCTpw4QT9/9FFyezzC1PD6fOLKXXt7O9ntdnGM333c19dHq1a9Il4z29jUJN6J7ENYh8NBLS2xyXjnzp300ksvk9/vF2kMDAxQc3Oz+O1yuejNN98U71ju7u4S4V9//Q1at3Yd2fv7haPZ0tIiwrYhbx4ILKcLeAU8kw1pSzlR0ZXfvB3B0VgyElFEyzKV6uvL9Cm975Fgh1f+RKPfuSJPwzboMBtTQqMnEvxjc2AgdkEBgk8QJ3r1KF1mtUmdcvrd7wgFXmoKDFxQrMuckSL9nfaQ/73moKvSotbMzdYMs6eNIHiHLxKGnTosPt/H9kxTwJmrVSovLtKlNIG4ns80+gcGQhiEUvuhDka1km6t1JttWvaE5LHPEQ680BJwxRxd1BtyW0X6OMn44MMPqQOE8cDR43cWf/zxx9QF4jChP8S5JpB1d10dtba2CYLxK2gPwYE6duw4HTgQe0n3rl27yGKxUk9PNzU0NAwS+5133qETjY0i/PGG4+Ll3pxXe0cHja+pobUgL7/ylt+7zPGam5vEO5N379otXi7eiLj8ClvppYmngo+6gp713SGfcISk9pQRbiswPZXwynj6qZOd94+7/J6XW/wDr7QOlTfbAwPvdQVd0DAjXpCInee84nmfnCbiIeQRi8eOU+qAMCEwX0YiL7X5XQGZB3JVGtWaMUaVGmSVTQOzA2vX9AUBeM6LlUWqQziSpY0qYH6nteO6AxFkzRsE4vFE3FMHa1cmFJOvu6ub9u+vF+Rram6hfXv3Ugs++WEk+Xl5wnxgMnlAbF7VmDp1MvX09pAL37maXq9HvHKW91ww6ZmAHHbSpEkgbLvQwCajkQoKCqm5qVloeH5dbX5+PhWPKhaaVwefu72tXbxetrhkFBUXjxKD4rTA7S12nCW0iYzAies4HI8yHGDngly94ZPF1pL4kWGAzxJdvM7evLWPRwuylUOEIo9PM+XfVJGR0otf1x3wLF9vbwuCBSIV0IWXMV+bZSk8v0g//O2HcfylyTtw1QZH6+OzLQU3VRhk03+60dt/wzZHl16jUH6wwFa0IFs7zFlzBiIRE7RscgW4fks39DfXmFTa302zFMQPD8NxVwiOWH9LuzfMz+GPJYPhzxr/7XmWYmvyG2IS8L16V8/99a4+mBAiHn8cXm4bXWFMvXKRCCYYT/NMvBZoR572jZmZwpbl9x0HQyGQN58ycezYsWPC9uSwTGZ+bzK/wuvAgXpo7TX0la/cJN7BLAYFNHgQadmgOW04xvnw++qYxLk5OUI783uVY2/F51U6HcrhEuYGvwOOL2+zvayO2+yc7qniO/tc3f9z0GWX2iQVuFF5tKcUhZIN6RHAdqjMGuigwBjx8hW5NICtGFtHTc5/BFvQF+XLt7wvVF57MnjPOBoi4gtEQ6+0+GReC0lkliHvIGKz0IgaGPFj9ZXKD6esMkOpTkdexjGQn9sIX0/WG+qFz50K+L3IrAGZmKUlJeKF3PyCbyZpbW0tTZk8WbyE22w2QeNOocmTJwmtyVqWtXFBQT7xC7+vvvoq8ZJwJnoOCMrvXZ46dSqNLisTL/DmczXjxtHMGTNo9OjRSGeyMEXyoNlZOAxr27lz54jfTPIClIvTOh3yxoA2T2oTOWEnDo2eWmJOUnqg5xFmeNxBwbmBEF/XTg2dIqpAP8cKFo/DNrAWx2Mh5NHLm1wRnsPGDw2DUGPcHEj/r+1BR4c3fqPXKYLbAKmnbwdhZSS1g1IZmZ4lre7Lo88fDh90R3xctsF4pzBY/t6oBOlZm6ZbGfhngp3fwfZIIzAhOvfF4wwHTIhFedqMtYtsJ29zTYKYYj/pP765L5T6sh/SuaUyw/bYVFN8Z8dwQAv5F66zn2j3RoMiHRDColEq1yy0lk2xalJeALlrz0DbI/Xunqdmm4u/XJ4h6yW80urrv2yrszWuR6NPTTcVfnm04ZQuznD9lm/oPz7OqNY9Nd0cux1XBg3x8rfybm+0P1MQtrdi4yJL+RSrNuU69n5H0Df1Y/vxIM9T8dbjZ0tsX2yt6vKFdfwO6rQj+D8MvJNgik1LzzZ7O+6v93aLne9poKCXO/fEvw8HHJ6F+drMdYuyhr+DKg7u4GXr+49u6gWBJdsvGWGKrijSGF+fYy3XpLBp/DAxFqyzH93eE2BtxASIlmYotLuWZVdl6ZSyC/qMlRvsx99p9jufmmMpSUXK10DgS7Y4mwWB4c2cna81vjrPOjpDPbK6CaBcy9bZj9eYVbonp1tS+gJMYJT/eBsPQG4HtN2lo3Smv8yxjlZjeogHG4bfHPN0f22Hs1085icOg4oUq2aYxty0uVfXzK/ATW8G/mchFKUHZ2ZRWKNq//YeFwic2rJjKIlt3JTCnt4IU6cAz59y8eOijkT2uUJeF78OJwV0KoXy0kKtCUmFRVqRcPi8Aq0hHXntmH4PueE8qtgWSj3t8sN7FKp4WTQU/aAvMLDXmXDveRrA/OVby05tPzB7xpxHNBI26Uhxz9jM3HTkDYLkL7b7+kkVj5coHIv7ji0oqWaJSSUnmy4MnxtynAV/pDicT+LvIfHiMiQsPjmMxC3xyccTjknhGeJ7/Hj8I+FLDAnpw2Tjb+CUTLskCboF5EsjihGW0djJUrJ9yeFk4seFun2R4CF3OC1pbio35F5ZprcYUYkl+brMb47JlH/1URz7HCFPG9uzzHkeRCnAl2ZhMZ0sTzAafqHZ1xc/nRZoy6i4ysf/0kBcqosowhSiMGZA5eNTLIVzs7UpV08YMLsGNnQHYu8mGNpe3J7i8NQcLV1QnEHlJg1Z4Y0uy9fT7BydeKzVNJuOZmbr6Cwcu2BUBp1VYKBCqG9+Dt25hQYyaRAmS0fn4Hu2TklzEY+/T0G8LKS1chQ/nE8vHqGVp1fSZ5DPEqSVi7DTsmL5jjVraYxRI75PR1pMrUr8zlAryKZR0tnIk8s6waqhCRaNcJhXFhnofKTNZV2Wb6AV+F1lUou0x6EeXKZaq5pmoezzUVY+znkvRlmEwYCqC96hJYa1S5LwxWiMdvGGOt7/FkJPwKuHKJUxEedGgDCoEY7TkhM4KP5QNLymKxC/10Ue2TqV+unpltEHz86peW2utbLCqE65iYextjfo8IX4Qel8Z286gvEKx5DyRF/rCDha+RlLpwT2JNOvCuRoFZqHJhgLn51pLt26JLv6qlJDTvyULHzhSOTnR90dgQgozw5cYvlYAN4HPy9HTzOyNHTfeL4D2Ez9wSg6Wke3jjHRV8cYxW5A3j9yRVmGWOu9s9okiNvsCdFlIMX8XB0NhCOIaxFky9WpaAmOXVFioM+WZVIhfmvBSn7i5vlFenGX+bcnWGgeyDUdI/GmKiOVG9V0eWkGZYLofHffTZVG+gwGAnPoKzg/G2HvGmsi9BfKHOMgh+/1RWh5gY7mIb9LSzLEgCkSD9yO0tl5Brp2dCbxfbQ8KC5DefhSP783kBtakY5PCcJ5hfP1SuVXyg1ZN47WZV0Cu226TaMr1PFVIBAzjH8jgnMWU2xqgVf5MmxROz9MNg0yYZeOylBp0aBpr0J1+8LB51qgRXn5TSxopyaYaJPE8kGlNrjC3g+7/PJvVkwANy4E6aOOaWDWqFTXlBlyvzA6I7fKpEl9G3Ucnb5IwA8do9dAx8faeLB8Ij/MbJwjXAwQUkXvt/uoEtrroDNA7d6IeK7EoYEgXVOeSftxjG+uresPUFGmito8YarvDYinbfLx3X1BEAfeEBLu9IchEWhctXjipy9OGh4E/GTPA84gKxJRoOnZ2tijYnlPKMrCe79HIR2+R3URtCaTfnWHj+4ea4Y5x4+U4gJHaVtfQBC5rscnXqIzFdr8hDtE7JCyYuUnfu7s94uXwC/FoNrbH0RZiPbwO0pwjsvJM19im6QSJZyN8IRMlfa3U80VT0yzVqyaY6vesjirdssi27jX51oqryvXj+itiyUmsfEijSgi0e39AdfbncHeeLS/CX9u9nSjM+E4olV58o5VWB6iKThcYpnC0T82e7vlrswNA3yBtOl/CpRlqvVvzLWOfW+urXKKTaXjfkCxYIJEYIQwDdh2VwjzZx86+KUTbnqpyU1XlWaKx8p+1OmjXpBrnz0gnr3Mw9eiVdEfG9yCXJeD2Ju7/ZQFkn0Gmo/jMnEmYZpnp+KdNlhziMNkKQEpeeM9750+D4R6vsHFzitt7vGLFZGZ0MR9IH0BiH0BNO/vkQcPrOWY8vltpataPNQTCJORl7tx3AYThGeGIpgfFgw+LkcVtPMee1CUbaxZgwGjoHr8bgKxLbA7UIzYaxxONjP6izdYJfbZcFHQS60bl+ZqTR8tzJ7AtD9d8OrB2Z/07v+kN+CGo5M2AZjk0WqTSvfh/OyaEnRg/PBpY68j6FqxofdQmzcS5DyjwUjk2ZlZ5V8oz5C9UvZuh7/3gk29R7g5pDKyJoDtp0BZxsI2THnHCRytyPL1vfXjzRr9b6ZaY0+K/jvjoDPouWRL32EjGFtjUutRtOgNpYbyz63v0XVClbFdyU844tviubPZtGDNyhqQtWgAEUwgMR9j4rGtzMS0g3T8ZEx+4DQ/bJsfCcvPBeBnNMNWJN6nwZThFzCy48QmAg/ngWBYhEVSAkxGCXyIX4TDdrNYbMERft0ETyQ1GBzLCvS0HCRlratV8iNoifqQ9/GBEK3r8tFayHoQGkmIunDevDDF6XG6IQyyn07PIoVW2XjPnv42Bb8ULw24piizIgJFNEj90wObl9DASAftP0TggHPamFmiIRZQLXzYGXJ/dZfjKEwA2Z1hI6HFHfLesqv/WJsv4teoFVHOh/NG/VOWH/6Dqsak1Ypn/aIcmDLDGtidnrAiuKrdP+JFeq4H+vBTts/IGGvSZKyenz3u/XlZ4/8wwzb2melWHlS6G2BfMqPc6FQG2xb8BCAmM/pfkJIJzKRz4Lu4dxRh+DhrTF7AcCEsxxHfQTT+zmYDDsfCQfg725/828nTPAjlQp5MdBY+Lgnnw+H5nXcOhHUFooLgd9aY6d1l+fTIjCzxFNCiTDXlwMA1gaRl0L5LC/X0vclWemlRLt0Bk4OdUDYpIkiMX9Mr0oUZwe/3qzSrqcUX8uPHME4lC6xBdD66VbTQpwQGWRRuTkSZIGhtJK4Iz7Bo9PdUmfJ/XGsedd8YU8GFRXrL5v7gwMWb+/ftsgdGtEElYHxFP+ny2y/Z6qj/pC/k1CmV0cG8ojDmE7REMmbaNJaPFthq1yzIrvnuWHNBlkqhDIUVYRXs55dbfL0d3rD8u70YGIFqjDxNTPn8Q8ATX1GGWm/T8Y1taE+MGC06kjv8znHxPfisDlmYpCxy308lTKpz6cImi3QeYP34g0lWenCajQr53rERwE+3v3+KlT5enk8fnpVPd8G55BWNuCKku2qtVGFWDzzXHOjFoUgir4Spin/Sb3FMsap97dnZGvPb822TVSMsGieiyxvyO4JRTDaKyJd39B/Z1h/yYNYR8XkQ26D1flRrKrm6xFAI22ZwLZeJeMId9jx+3N32hyZv9xWjDFmXj9LnTjCrjZjuNBhVmDW4S1ElABojuNcRGvhrq7f7T02+XjcqABNrSDm9mOYfGm8uuaRYlwezMJynU+py+HHgKbDL7nfeWec6uqkv6A7ANn5wgrnks8X6PPRLFNNxFF65wqZW8syr6A1EAtds6z9YCsfyfyeY0bYKDfpAxTeCorvEuFHH243VAJzUQK8/EizOUOkN6lPfDpkKA9BM77R5+c4W8IYXpePAF96+wVP/Pws8SbPwnI5+ogIYzmwGnA3tGrNfTx9s8uyEw4k+oWKDKlph1riea/K2H3NHfQ7YbzscQU9vkEJczRw1qeHQKjt84RCbQGx6KDQvt65ZDhv4jXlZU0+HwNt7/f2f22o/gCkqYg9FwnBuo5ygCkMG9pjy2Zm26hWF+rx48GHgzn6tzdtxdCDsOa9Ak2tUq1TwVL3b+4L9DZ6wzxkIhxu94UCbLxxs80UD8JCjcMKhO5MaCnMpPyssE2X/TKHednaewbogR501ip9Glwb9IFonzJBm5PVxt9/+Vpvf3uEPB88t0Fnurc4cXZmpyWQd4wpFgq+2+TofPept6/GHQ/A/VFWZGr1Fo1DmaxXa26uNpeXS4yGB7T1++9ruQP/NYzJL4Vz9zQSW4IFzd6A/6OArmewRc7l32/0uN3wQNVj86egzHGyaYCZn3YFvsZUdHjd8x4xVrVTfVJlRAuWQ8tL+34JGV9Dd7o34ayxqM2xiJawUKLuQ938PuhqKMjTar5QbSswahbrBFXZ/ZafjyAFX0KcwrGr5aHmuzvzK3Kxpp0NgruCN2/r2busNuC4tMWYV6hW6nX1+1+sdvr77ay1lN1Qay+JBTwu9/rD/+RPe1jZfKADv2IAxEW1yR7xre3zOfc6Qlx1uoXTQtD5eQYAhwZyuMaoMby7KnZKnV30q53B1p6/rxSZP5w8nWKpzDcO19z57sP++PY5jX6wwFE63aa2serVwCQv4aXgJ4B7n52SAaH8vTsnCE4yEt9qDfV/f1Xd0jyPkQWaCbYJ5aCAlCsjfxcILb3Ri5Y3jcOLEw+HZ/UkEh/NjStYpospig1pbYFBpsjVKjUpFikBIEW7yBgO3VBoLb6oynnzYwz8JXihIWBkozEl+fnFzX91f2tx9CtPLrR+elaOxvDQ/e/rpEJjBIwYjRZ1rUIsOZ/MAHe2oNMEcSDAb/h5wQDv+sdHb9MBBZzMcF74CE11RoLNdPEqXZ9aqVTYNaadlaW08qcajnBbYiQ1BdCn2RzAv4NgE4ZSc0h7dfxaODwRdBwdCAx+0+3phNismWLXGbpg9m3r8zspMtX6sWZ2pUyuUcMbCx11h79Ze/wDCe10wtfQgBbcWt6dVp1JdUqTLOb9QnzPerDHnG5R6NMVgW7qDkRCsBJX2NDnyj8L1W/p2vdTi6VPYXgKB83TmF+bZZpwugf8v8ORR1/Fv7nIe/9Z4U8kd4zLH6EZYZvn/BbzpCL2nYB+CNbE/FIkIO11QNAa2X6HNQgedIedfGr1tf2l09zihyS8qzrTdNS6zYoJNa/m0CuCfjes29u58o9VrV+Svant/YZba8vyC7BlQ0f/yZOj3hwO/Oew6dstYY5VZG/Paz+D0wTNOnT3Qxw71uYX6wr/3jPmPxuc39m1/r91rV/LSKPsFGLU8cP/lgalO+/UaU0ryciV4ledvxdGBEN25vU+sfZ4KWj0hunu7nTo8fBH2H4+/tZ6smadl67IvLc0oYfKO8PCgfzjeavHQ/+w55VVVXrqNwJ6PKlWRMAicuvTx5b5h4G7lWKkiSvFSxU8Vj4/zNfnkeHzlRiyy4zi8+0Hy8gI8L9BLwf96wk1PHB561xDH4UVzvpYvgb9yenxJNBH8i8PBmaTVbV5xdUsCf09+Eyj/4gsI9kCUPm73Dl50YEjnJPB3vrCQCP7JFwTknlnBG2u43gzpgoWE54676ekjw++O4mWp4SkNBVeJ24M/GTxY79vRz/cFxg7IgK+ScRmSwWVCUoPgMFzu08UhZ+xKHYP3VLCkRSRMgrtZV911bSk86YtKMkZhVA4zIX64tx8VDIotdNeu7xG75bf0BOjJIy46t8hA395pR2dH+O4J+jzO85rga81eehWyOF9PN27uoSytSnTSLVv76LxRBvrVISftQBqzc086+z1I47ZtvSCBj35xcIDWdPhFfAOmiLq+AN26tZdebHTT261emp2j53vYaDeO376tT8SpNmtEh3xtSy+9DeLxdfkZOTpqcYdFmN+hvA3oKL4idMIVwrFeer7BTa80emi8RSPeI8cDgbXoYwedtK03IF5S88VKI28wojdRnwf2OehlhOc1UL5syh3137v76Sf7nbSx20dtIP11FQiPtrgL2vsPx1x0FB3D1/+3dPvpe3X9iO+mDm94sO4Pon1/h3B/Rbp8+ZU30rzd4qUf7umnVU0eevroAPX4wvR9xN2ANC4oNlAb4t+8uZfeb/MRP8R9Our58wNO+jXaldeMedfXXxo89Huky330a9TnTbTb0gI9b4Kir6M9XsBAt0CFjUG7cV6/xqDntuLwvAAugQn5470OegTp/xntBTObJoEDTFrukz8hD67PHNTnLzh/B9Je3+XHAHOJXWyjMoZaJt/cYScnRi23+W2Iz0v6VSgDtzfPXhMsWsGTcThWgD6RAz/N+dUWb0uLO+RTqqKKqIqvcaQg/BiTht5o8dHHHT7aigbkz/ehaXJ0Ma4zcT9Ao63r9NOW3tj5V5s9VBl/vwMvdr/V6qHVINl6jLANqByHrUC6iWAH45P48Wfn5YgdVi+gsxlMtjnopOcX5IrF6/v32MXx1SjHAUeIvlxlRDy1qDATg/fFXl4WW6r8bp1daLk/zM+h22tij7dgIvEOrxcW5orLlvftjqX3h2Nu2m0P0DPzc2llcYbYkcW14D0F9+yMNSpvROFOYG36IfJ/DWR7fE42fQHElTQRu0FrO31UlKGim6r5OIgOkvDl0zm5ekGo/f2xK+kL8w1ie+QxZ5D+BK3KYELstQfpe5OsGMBKpOUX+wO29/hpY1dAkIIH53IMxstGx+q53xHk27LonvEWQcAWmDQHkSajEcQ8AiXEOIRwsB3pstJMmsf7bwHev8AkunO8WbzaNxHcl69AnkIdbx9npv/Z78CgDCIPog8xgDjedRjkIBM9iHN3IQ2+rLwTyoXfXpWMw+hX3uHGONgfpG4MegZne8wVpNsw8GHW0BQM5lSIkiKqxKSrUqiiSjXywJQZ8omXLQwH7yftxahd1eSmr4010bsgaz06mfd3MqC50UAhVNRNt1abhIbi69qL4o1zNkY0k3YP4txababfHhoQZGVtwJCmZP5rhFadnq0RWwLHYvTa+YUpQDM6YCY6jK+r12L0NyA/xperTHQjyPs1jNj3oWEYVmj7PAyabN5eBTShU3nWyAeZ+BibDHxsGo6xppxo1ZIDBBVh0ellyJuJx0QVfQnhbX8daAM2IXL0SgwEs9i80gqNwa8IqMTgYU3GG1K4HqwNeIfYctSR35nM+wb6UBfOm5XbzYjPmrYB5eABxv1cjjR4XwKD0yhD/cdZNWLm40E9LVtLeciL9zIw+ApYPtLmS7MMLipvEK+JvyA8tpYg/iB9zjf2fQ765afTbPRbaNxfYCAxcpAOb/phMnIonr49cTOgzRXmK2Rib8NEXqvEMZ4tGTw7Li80iHdH8zE2JyaiXXk2hI8iwjC43SSTgBc5JFOO30QmlYvbpRtpdHhDw8ysZPDGGiQRgW6PKtEO7j5/OOgIRGX3A5SiIVmz8Qjn6ZHfwsNagRucUQUNxtMKH//aOBPtBFGZQCWoMIMb1Q7VxE7C5yszaWufX5CGr3/vwrRxzocdIGhIbNtzgSgP1zvpB9CQOzE6V2AqZHwO+f4IGozP/eWEi24CcRlbofF5dxW/LIAJxigHAV+FQ/BOnNBXl2fSk5iGv73LDpvRJaZ/3kP7+BEnPVrvwOcAXVIWu5DG0/MOaI5vQMM+ftgp7EnuR9Z4K9BRvEmc86swqgRB2MThwcTT5kPQPm5JBUdBZESM9xPIqhQDudUbEdrRBPOG25RNA542ORy3n9RtPMAlm5iv1TDxuf/FpzhKVIn2fQ315DfhM7jP41EE2BypR5/dA5NoLWZFMRiBemh+ttfZZGoEORk8yFjpPMBvhwe47c77MPY4qHOL9dSCcnOfcBuOQX/zYOK8eG2cy8qoxcBhgt8ME+77GJRdqBvGs8BFH3XRS1BsDI775FEXfQumJw/geBBhqrBS+f2cHJgs/cJUTAVXMOqHDR/UKKIDilmvtf7IG4jO+NW87NqFRXrZu24PY8rgHVDcKGx38shjDSWBr9MzQZmYO0DKLHQY2z8StoNorBn5thLWxqyxuAN5x9QnmGrPBVHZoTofFf0CyMVknotplW0tBhPpI3TCIZSDd/fPwKBgAvF0yNM453UWCMZTNJfzJZgeFejghdCA3NAbYfpsw/TL5VtepBek3Ahzhqe5ychjIYgoNfYOlHUr7HM2WVhz8XlOl1cj3kWjdqJjeHaZio5gcN3ZBp+MtuGbDdjM4AHO+fEdCqzdGGwvc1kPwybmjmbNxV2/psNLzejIath+NmiTsbANWbMzAbi9uc4Mbm9u21IMUCYc2+svw0auRB4LUH4mK5OUtR+D0+b8eGqfmhW7BYntdp6+2R7mHWQrMWA5T8Ya9APPTJ+HsmDzow4mDN8WxO3MTt77mHm5X8/DQGTtz+nzPl8uFx9nsI/B7cEOIg+G38FsY8LygKgG8XlDPu9Jfh0mSQY0AbdPLmY0vkuD9wUzH9h02I56cl1SmRGbOnxtt2zu3QfVuVmx4M2W5e6A4s6lBTrbj2dYZ+n54uH/Abqhgb68qYd+ONkqyHAG/354CE7uLszAbArw/Xc/mHK6DzMZGa5AOPCtrfZtG7u8Tr1S+TPF4o8b9AGH7gehaGTqzTWmwmsrjeO1p3C7+T8CbAvyyIsrwzP4NwOb5+3Q8DxD58W18t8TIK//V/UDe1864e7TwgI1az3fE1xZ8GZHRSQY/q8wRUctK9SbLhqdWTbapDabNHw9/J/HJ86Ip6b/a8DhgPEQ24l1BiOD77RhW5gdNFgmAvwb//8mcFIYE1GYJP5D/aG+Px9zN+7q9fsMSkWripQ/XHtJ4YlBci58rb08HA1/BTP5BBWc1hKTRp2rU2rhqP9/1ZPcIPAl0SdncKoAWaN8y+E/AnAzozAvAx3ecBiDg/dq79WQ6nEmL58fJDCDzYmIRz9PEYwsgS80BmXKONORZzAS/tH2JojrgWt6OKKMrFWaQxvXLi2Pr5gR/T8yB/VeZDF+mwAAAABJRU5ErkJggg==">
            <a:extLst>
              <a:ext uri="{FF2B5EF4-FFF2-40B4-BE49-F238E27FC236}">
                <a16:creationId xmlns:a16="http://schemas.microsoft.com/office/drawing/2014/main" id="{7AAB6D5A-6A6F-4BAF-A49A-6A02042B1D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035" y="3276599"/>
            <a:ext cx="5673365" cy="56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82B283-778C-4F2E-B512-5F80E9F413F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D3675-FB49-40B5-AE06-B2AEA9F98D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58" y="5556132"/>
            <a:ext cx="1787106" cy="93674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0F3C018-15BB-4847-B305-08D6833ED9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68422"/>
            <a:ext cx="4956619" cy="27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ACBBC-4CBE-4859-A3C5-076D89D5D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769" y="365127"/>
            <a:ext cx="10515600" cy="597399"/>
          </a:xfrm>
        </p:spPr>
        <p:txBody>
          <a:bodyPr/>
          <a:lstStyle/>
          <a:p>
            <a:r>
              <a:rPr lang="en-GB" dirty="0"/>
              <a:t>2018/19 Briefs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727514-F782-40E2-B57F-033622D84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5057" y="2580840"/>
            <a:ext cx="8667135" cy="884673"/>
          </a:xfrm>
        </p:spPr>
        <p:txBody>
          <a:bodyPr/>
          <a:lstStyle/>
          <a:p>
            <a:r>
              <a:rPr lang="en-GB" dirty="0">
                <a:solidFill>
                  <a:srgbClr val="FBBB21"/>
                </a:solidFill>
              </a:rPr>
              <a:t>Make Fashion Circular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29D52-BB9A-4788-9053-6BD373BBA3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5058" y="3465513"/>
            <a:ext cx="7713406" cy="2822825"/>
          </a:xfrm>
        </p:spPr>
        <p:txBody>
          <a:bodyPr>
            <a:normAutofit/>
          </a:bodyPr>
          <a:lstStyle/>
          <a:p>
            <a:r>
              <a:rPr lang="en-US" dirty="0"/>
              <a:t>How might we use circular design principles to innovate the way we produce, use and access everyday clothing items?</a:t>
            </a:r>
            <a:endParaRPr lang="en-GB" sz="100" dirty="0"/>
          </a:p>
          <a:p>
            <a:r>
              <a:rPr lang="en-GB" sz="2000" dirty="0">
                <a:solidFill>
                  <a:srgbClr val="FBBB21"/>
                </a:solidFill>
                <a:latin typeface="Akzidenz-Grotesk Std Med" panose="02000603030000020004" pitchFamily="50" charset="0"/>
              </a:rPr>
              <a:t>Award:</a:t>
            </a:r>
          </a:p>
          <a:p>
            <a:r>
              <a:rPr lang="en-GB" sz="2000" dirty="0"/>
              <a:t>PPL Dream Fund Award of £2,000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28766-47FF-4B7A-B92F-A2C6F58417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48" y="1408437"/>
            <a:ext cx="2202065" cy="2202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8159A5-47C5-4B6B-961D-C9A4F0D744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58" y="5556132"/>
            <a:ext cx="1787106" cy="93674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3644352-A52D-41C0-A407-CB96A3CC5C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258" y="4734258"/>
            <a:ext cx="1863306" cy="6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5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7B0569-04B2-4F5A-874C-C3D2E2BB2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40ED5F-7A1D-4658-8AE0-738A45DC5426}"/>
              </a:ext>
            </a:extLst>
          </p:cNvPr>
          <p:cNvSpPr txBox="1"/>
          <p:nvPr/>
        </p:nvSpPr>
        <p:spPr>
          <a:xfrm>
            <a:off x="10342097" y="6390777"/>
            <a:ext cx="231899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sz="1400" dirty="0">
              <a:latin typeface="Akzidenz-Grotesk Std Regular" panose="02000503030000020003" pitchFamily="50" charset="0"/>
            </a:endParaRPr>
          </a:p>
        </p:txBody>
      </p:sp>
      <p:pic>
        <p:nvPicPr>
          <p:cNvPr id="7170" name="Picture 2" descr="Textile Design BA (Hons)">
            <a:extLst>
              <a:ext uri="{FF2B5EF4-FFF2-40B4-BE49-F238E27FC236}">
                <a16:creationId xmlns:a16="http://schemas.microsoft.com/office/drawing/2014/main" id="{47EBA7B2-07B7-4F10-95F0-B93B75521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9971" y="1621410"/>
            <a:ext cx="5518790" cy="34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cient Textiles from the Andes at Whitworth Art Gallery">
            <a:extLst>
              <a:ext uri="{FF2B5EF4-FFF2-40B4-BE49-F238E27FC236}">
                <a16:creationId xmlns:a16="http://schemas.microsoft.com/office/drawing/2014/main" id="{046C96FC-24E0-4C7C-9902-E36EEA85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39" y="1621410"/>
            <a:ext cx="5518790" cy="341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8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2DCA9-8232-4126-B095-500A1E819D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6142E1-85B9-4A6E-A939-41E91787960F}"/>
              </a:ext>
            </a:extLst>
          </p:cNvPr>
          <p:cNvSpPr txBox="1"/>
          <p:nvPr/>
        </p:nvSpPr>
        <p:spPr>
          <a:xfrm>
            <a:off x="2480821" y="1500019"/>
            <a:ext cx="7436178" cy="36009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500" dirty="0">
                <a:latin typeface="Akzidenz-Grotesk Std Regular" panose="02000503030000020003" pitchFamily="50" charset="0"/>
              </a:rPr>
              <a:t>Year 2: 2020/21</a:t>
            </a:r>
            <a:endParaRPr lang="en-US" sz="3500" dirty="0">
              <a:latin typeface="Akzidenz-Grotesk Std Regular" panose="02000503030000020003" pitchFamily="50" charset="0"/>
            </a:endParaRPr>
          </a:p>
          <a:p>
            <a:r>
              <a:rPr lang="en-GB" sz="3500" dirty="0">
                <a:latin typeface="Akzidenz-Grotesk Std Regular" panose="02000503030000020003" pitchFamily="50" charset="0"/>
              </a:rPr>
              <a:t>Innovation Cohort</a:t>
            </a:r>
          </a:p>
          <a:p>
            <a:endParaRPr lang="en-GB" sz="3500" dirty="0">
              <a:latin typeface="Akzidenz-Grotesk Std Regular" panose="02000503030000020003" pitchFamily="50" charset="0"/>
              <a:cs typeface="Calibri"/>
            </a:endParaRPr>
          </a:p>
          <a:p>
            <a:r>
              <a:rPr lang="en-GB" sz="3500" dirty="0">
                <a:latin typeface="Akzidenz-Grotesk Std Regular" panose="02000503030000020003" pitchFamily="50" charset="0"/>
                <a:cs typeface="Calibri"/>
              </a:rPr>
              <a:t>Building a field of young designers working on circular economy in fashion to increase collective impact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261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85C252-64FA-4AD8-B60E-F1E1270965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9AAE0D-6EAE-4576-A2CA-346580875827}"/>
              </a:ext>
            </a:extLst>
          </p:cNvPr>
          <p:cNvSpPr/>
          <p:nvPr/>
        </p:nvSpPr>
        <p:spPr>
          <a:xfrm>
            <a:off x="1" y="659875"/>
            <a:ext cx="6095999" cy="10681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56859-F838-438F-8C51-30C194CBFBA0}"/>
              </a:ext>
            </a:extLst>
          </p:cNvPr>
          <p:cNvSpPr txBox="1"/>
          <p:nvPr/>
        </p:nvSpPr>
        <p:spPr>
          <a:xfrm>
            <a:off x="226244" y="799345"/>
            <a:ext cx="10708849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kzidenz-Grotesk Std Regular"/>
              </a:rPr>
              <a:t>#</a:t>
            </a:r>
            <a:r>
              <a:rPr lang="en-GB" sz="4400" dirty="0" err="1">
                <a:solidFill>
                  <a:schemeClr val="bg1"/>
                </a:solidFill>
                <a:latin typeface="Akzidenz-Grotesk Std Regular"/>
              </a:rPr>
              <a:t>rsaleicestershire</a:t>
            </a:r>
            <a:endParaRPr lang="en-GB" sz="4400" dirty="0">
              <a:solidFill>
                <a:schemeClr val="bg1"/>
              </a:solidFill>
              <a:latin typeface="Akzidenz-Grotesk Std Regular"/>
            </a:endParaRPr>
          </a:p>
          <a:p>
            <a:endParaRPr lang="en-GB" sz="4400" dirty="0">
              <a:solidFill>
                <a:schemeClr val="bg1"/>
              </a:solidFill>
              <a:latin typeface="Akzidenz-Grotesk Std Regular" panose="02000503030000020003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4F763-9A65-4C63-963F-E025EDE12D3C}"/>
              </a:ext>
            </a:extLst>
          </p:cNvPr>
          <p:cNvSpPr/>
          <p:nvPr/>
        </p:nvSpPr>
        <p:spPr>
          <a:xfrm>
            <a:off x="5429840" y="2575030"/>
            <a:ext cx="6095999" cy="7694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GB" sz="4400" dirty="0">
                <a:latin typeface="Akzidenz-Grotesk Std Regular"/>
              </a:rPr>
              <a:t>Thank you</a:t>
            </a:r>
            <a:endParaRPr lang="en-GB" sz="4400" dirty="0">
              <a:latin typeface="Akzidenz-Grotesk Std Regular" panose="02000503030000020003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54D492-C237-4F43-B38E-1EEBA8A5D6C7}"/>
              </a:ext>
            </a:extLst>
          </p:cNvPr>
          <p:cNvSpPr txBox="1"/>
          <p:nvPr/>
        </p:nvSpPr>
        <p:spPr>
          <a:xfrm>
            <a:off x="5943600" y="3774633"/>
            <a:ext cx="264899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sz="2400" dirty="0">
              <a:latin typeface="Akzidenz-Grotesk Std Regular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17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837D2-722B-43C6-8CA4-CC49F18D42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04" y="818388"/>
            <a:ext cx="3060192" cy="522122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332E8F-415F-4299-8B81-309977B81024}"/>
              </a:ext>
            </a:extLst>
          </p:cNvPr>
          <p:cNvCxnSpPr>
            <a:cxnSpLocks/>
          </p:cNvCxnSpPr>
          <p:nvPr/>
        </p:nvCxnSpPr>
        <p:spPr>
          <a:xfrm>
            <a:off x="4565904" y="1417739"/>
            <a:ext cx="0" cy="46218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F44A4A-7CD6-48EA-B1C3-059E77933B3F}"/>
              </a:ext>
            </a:extLst>
          </p:cNvPr>
          <p:cNvCxnSpPr>
            <a:cxnSpLocks/>
          </p:cNvCxnSpPr>
          <p:nvPr/>
        </p:nvCxnSpPr>
        <p:spPr>
          <a:xfrm>
            <a:off x="7625593" y="1417739"/>
            <a:ext cx="503" cy="46218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46CD33-36B9-40BB-BD47-9D62921E7B88}"/>
              </a:ext>
            </a:extLst>
          </p:cNvPr>
          <p:cNvCxnSpPr>
            <a:cxnSpLocks/>
          </p:cNvCxnSpPr>
          <p:nvPr/>
        </p:nvCxnSpPr>
        <p:spPr>
          <a:xfrm flipH="1">
            <a:off x="4565904" y="6039614"/>
            <a:ext cx="3059689" cy="3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C9D19C-0B96-497A-B1C2-B73028071030}"/>
              </a:ext>
            </a:extLst>
          </p:cNvPr>
          <p:cNvCxnSpPr>
            <a:cxnSpLocks/>
          </p:cNvCxnSpPr>
          <p:nvPr/>
        </p:nvCxnSpPr>
        <p:spPr>
          <a:xfrm flipH="1">
            <a:off x="5183892" y="818386"/>
            <a:ext cx="18288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0EBEAD-D2F0-45AB-BA54-D977D344A4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40ED5F-7A1D-4658-8AE0-738A45DC5426}"/>
              </a:ext>
            </a:extLst>
          </p:cNvPr>
          <p:cNvSpPr txBox="1"/>
          <p:nvPr/>
        </p:nvSpPr>
        <p:spPr>
          <a:xfrm>
            <a:off x="10342097" y="6390777"/>
            <a:ext cx="231899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sz="1400" dirty="0">
              <a:latin typeface="Akzidenz-Grotesk Std Regular" panose="02000503030000020003" pitchFamily="50" charset="0"/>
            </a:endParaRPr>
          </a:p>
        </p:txBody>
      </p:sp>
      <p:pic>
        <p:nvPicPr>
          <p:cNvPr id="2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B91699B9-DA0F-4755-A3AE-E9E30DA66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648" y="1585072"/>
            <a:ext cx="2782588" cy="3485039"/>
          </a:xfrm>
          <a:prstGeom prst="rect">
            <a:avLst/>
          </a:prstGeom>
        </p:spPr>
      </p:pic>
      <p:pic>
        <p:nvPicPr>
          <p:cNvPr id="8" name="Picture 9" descr="A close up of an engine&#10;&#10;Description generated with high confidence">
            <a:extLst>
              <a:ext uri="{FF2B5EF4-FFF2-40B4-BE49-F238E27FC236}">
                <a16:creationId xmlns:a16="http://schemas.microsoft.com/office/drawing/2014/main" id="{B9D984DA-74B5-4641-96E9-289F569D6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74" y="971722"/>
            <a:ext cx="5342074" cy="44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3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41590-3B40-4EF7-B0A2-CC8B5C9EF1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pic>
        <p:nvPicPr>
          <p:cNvPr id="2" name="Picture 2" descr="https://www.storyofleicester.info/media/2039/leic_clothes_the_world_page_view.jpg">
            <a:extLst>
              <a:ext uri="{FF2B5EF4-FFF2-40B4-BE49-F238E27FC236}">
                <a16:creationId xmlns:a16="http://schemas.microsoft.com/office/drawing/2014/main" id="{94E79444-2D07-4F85-8FC6-27229DFEE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2124" y="159446"/>
            <a:ext cx="7640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0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9B3C8D-A90F-4940-8197-52CFE7B2A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pic>
        <p:nvPicPr>
          <p:cNvPr id="4" name="Picture 5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05F646BC-203F-48EA-9F28-339596F44F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906" y="1195349"/>
            <a:ext cx="5002774" cy="4467302"/>
          </a:xfrm>
          <a:prstGeom prst="rect">
            <a:avLst/>
          </a:prstGeom>
        </p:spPr>
      </p:pic>
      <p:pic>
        <p:nvPicPr>
          <p:cNvPr id="3074" name="Picture 2" descr="Image result for garment worker leicester">
            <a:extLst>
              <a:ext uri="{FF2B5EF4-FFF2-40B4-BE49-F238E27FC236}">
                <a16:creationId xmlns:a16="http://schemas.microsoft.com/office/drawing/2014/main" id="{D77907DF-A151-4D19-AE30-926078EC1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0322" y="1879138"/>
            <a:ext cx="5156462" cy="309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875417-08C2-43B4-ABB8-CED7741B7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pic>
        <p:nvPicPr>
          <p:cNvPr id="5122" name="Picture 2" descr="Image result for washing clothes">
            <a:extLst>
              <a:ext uri="{FF2B5EF4-FFF2-40B4-BE49-F238E27FC236}">
                <a16:creationId xmlns:a16="http://schemas.microsoft.com/office/drawing/2014/main" id="{2C404901-1195-47B3-B330-B08264BD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330" y="1040553"/>
            <a:ext cx="7165340" cy="47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4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1D3604-8746-460A-96FD-1F2BEE9681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9C120-04B6-4945-B0F1-95F305939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344560"/>
            <a:ext cx="5690023" cy="416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813788-E460-4C50-9D24-B677291332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46"/>
          <a:stretch/>
        </p:blipFill>
        <p:spPr>
          <a:xfrm>
            <a:off x="486214" y="1344560"/>
            <a:ext cx="5609786" cy="4168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40ED5F-7A1D-4658-8AE0-738A45DC5426}"/>
              </a:ext>
            </a:extLst>
          </p:cNvPr>
          <p:cNvSpPr txBox="1"/>
          <p:nvPr/>
        </p:nvSpPr>
        <p:spPr>
          <a:xfrm>
            <a:off x="10342097" y="6390777"/>
            <a:ext cx="231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kzidenz-Grotesk Std Regular" panose="02000503030000020003" pitchFamily="50" charset="0"/>
              </a:rPr>
              <a:t>RSA Great Recovery</a:t>
            </a:r>
          </a:p>
        </p:txBody>
      </p:sp>
    </p:spTree>
    <p:extLst>
      <p:ext uri="{BB962C8B-B14F-4D97-AF65-F5344CB8AC3E}">
        <p14:creationId xmlns:p14="http://schemas.microsoft.com/office/powerpoint/2010/main" val="190736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46ADA-5D09-49CC-9209-5A35C654B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200" cy="2245895"/>
          </a:xfrm>
          <a:prstGeom prst="rect">
            <a:avLst/>
          </a:prstGeom>
        </p:spPr>
      </p:pic>
      <p:pic>
        <p:nvPicPr>
          <p:cNvPr id="2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5498572-E9D7-47EF-BA4A-9A30383A9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948" y="922999"/>
            <a:ext cx="4622104" cy="500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9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, sitting, glass, small&#10;&#10;Description generated with very high confidence">
            <a:extLst>
              <a:ext uri="{FF2B5EF4-FFF2-40B4-BE49-F238E27FC236}">
                <a16:creationId xmlns:a16="http://schemas.microsoft.com/office/drawing/2014/main" id="{FDD3A5C6-E81F-4283-90D3-28DA1C2558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920" y="320040"/>
            <a:ext cx="6355289" cy="63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0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395D1248FEF4E84FB925AADACEF5C" ma:contentTypeVersion="4" ma:contentTypeDescription="Create a new document." ma:contentTypeScope="" ma:versionID="f5c94d90f663148104959ac56045f8dd">
  <xsd:schema xmlns:xsd="http://www.w3.org/2001/XMLSchema" xmlns:xs="http://www.w3.org/2001/XMLSchema" xmlns:p="http://schemas.microsoft.com/office/2006/metadata/properties" xmlns:ns2="9431033e-d496-4627-b499-4300d107120c" xmlns:ns3="67dcc4fe-c8b9-4580-884a-b9b03a87900b" targetNamespace="http://schemas.microsoft.com/office/2006/metadata/properties" ma:root="true" ma:fieldsID="abeb3df7d7115bb3545cd813259a61b6" ns2:_="" ns3:_="">
    <xsd:import namespace="9431033e-d496-4627-b499-4300d107120c"/>
    <xsd:import namespace="67dcc4fe-c8b9-4580-884a-b9b03a8790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1033e-d496-4627-b499-4300d10712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cc4fe-c8b9-4580-884a-b9b03a8790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58FB65-DBC3-42DE-80BC-5C59F6C21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1033e-d496-4627-b499-4300d107120c"/>
    <ds:schemaRef ds:uri="67dcc4fe-c8b9-4580-884a-b9b03a879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989496-F692-4046-B9EC-A908D2CB86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A8E417-8D9A-47F7-9700-003234CA0C0C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431033e-d496-4627-b499-4300d107120c"/>
    <ds:schemaRef ds:uri="67dcc4fe-c8b9-4580-884a-b9b03a8790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121</Words>
  <Application>Microsoft Office PowerPoint</Application>
  <PresentationFormat>Widescreen</PresentationFormat>
  <Paragraphs>33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Akzidenz-Grotesk Std Bold</vt:lpstr>
      <vt:lpstr>Akzidenz-Grotesk Std Light</vt:lpstr>
      <vt:lpstr>Akzidenz-Grotesk Std Med</vt:lpstr>
      <vt:lpstr>Akzidenz-Grotesk Std Regular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2018/19 Briefs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Warden</dc:creator>
  <cp:lastModifiedBy>Andrew</cp:lastModifiedBy>
  <cp:revision>255</cp:revision>
  <dcterms:created xsi:type="dcterms:W3CDTF">2019-09-19T08:22:38Z</dcterms:created>
  <dcterms:modified xsi:type="dcterms:W3CDTF">2019-10-23T12:55:08Z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0x010100E1C395D1248FEF4E84FB925AADACEF5C</vt:lpwstr>
  </property>
</Properties>
</file>