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24" r:id="rId2"/>
    <p:sldId id="265" r:id="rId3"/>
    <p:sldId id="280" r:id="rId4"/>
    <p:sldId id="286" r:id="rId5"/>
    <p:sldId id="32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497" autoAdjust="0"/>
  </p:normalViewPr>
  <p:slideViewPr>
    <p:cSldViewPr>
      <p:cViewPr varScale="1">
        <p:scale>
          <a:sx n="70" d="100"/>
          <a:sy n="70" d="100"/>
        </p:scale>
        <p:origin x="1584"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Reeves" userId="07663f2e-06fd-4790-9874-10104a5376b5" providerId="ADAL" clId="{994F1BB1-0D57-40F3-B5B8-D72C63A93573}"/>
    <pc:docChg chg="modSld">
      <pc:chgData name="Andrew Reeves" userId="07663f2e-06fd-4790-9874-10104a5376b5" providerId="ADAL" clId="{994F1BB1-0D57-40F3-B5B8-D72C63A93573}" dt="2020-12-10T17:13:25.827" v="25" actId="6549"/>
      <pc:docMkLst>
        <pc:docMk/>
      </pc:docMkLst>
      <pc:sldChg chg="modSp mod">
        <pc:chgData name="Andrew Reeves" userId="07663f2e-06fd-4790-9874-10104a5376b5" providerId="ADAL" clId="{994F1BB1-0D57-40F3-B5B8-D72C63A93573}" dt="2020-12-10T17:13:25.827" v="25" actId="6549"/>
        <pc:sldMkLst>
          <pc:docMk/>
          <pc:sldMk cId="3833027777" sldId="325"/>
        </pc:sldMkLst>
        <pc:spChg chg="mod">
          <ac:chgData name="Andrew Reeves" userId="07663f2e-06fd-4790-9874-10104a5376b5" providerId="ADAL" clId="{994F1BB1-0D57-40F3-B5B8-D72C63A93573}" dt="2020-12-10T17:13:25.827" v="25" actId="6549"/>
          <ac:spMkLst>
            <pc:docMk/>
            <pc:sldMk cId="3833027777" sldId="325"/>
            <ac:spMk id="3" creationId="{F17BA4CA-64D6-4E69-B685-DA9F005D984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3E2457-1E70-44D3-89E2-F10751868728}" type="datetimeFigureOut">
              <a:rPr lang="en-GB" smtClean="0"/>
              <a:pPr/>
              <a:t>10/12/2020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C83C57-E74E-4F6C-9B6F-B8E113A5CF80}"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Optional intro: Copy an image of a recent news headline  here that links to sustainable development and the programme.  This might be news about a problem or challenge, or knowledge from the field being used to come up with a solution.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Ask: Did anyone see this story? (use online poll: yes/no) And then discuss its relevance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5"/>
          </p:nvPr>
        </p:nvSpPr>
        <p:spPr/>
        <p:txBody>
          <a:bodyPr/>
          <a:lstStyle/>
          <a:p>
            <a:fld id="{CDC83C57-E74E-4F6C-9B6F-B8E113A5CF80}" type="slidenum">
              <a:rPr lang="en-GB" smtClean="0"/>
              <a:pPr/>
              <a:t>1</a:t>
            </a:fld>
            <a:endParaRPr lang="en-GB"/>
          </a:p>
        </p:txBody>
      </p:sp>
    </p:spTree>
    <p:extLst>
      <p:ext uri="{BB962C8B-B14F-4D97-AF65-F5344CB8AC3E}">
        <p14:creationId xmlns:p14="http://schemas.microsoft.com/office/powerpoint/2010/main" val="3422572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for one or two views on what it means for something to be “sustainable” (hands-up or in chat window)</a:t>
            </a:r>
          </a:p>
          <a:p>
            <a:endParaRPr lang="en-GB" dirty="0"/>
          </a:p>
          <a:p>
            <a:r>
              <a:rPr lang="en-GB" dirty="0"/>
              <a:t>Then share the definition, and highlight that it relates to meeting society’s needs now and for the long-term. (Images are cycling in a city; recharging an electric car; using a solar cooker.)</a:t>
            </a:r>
          </a:p>
          <a:p>
            <a:endParaRPr lang="en-GB" dirty="0"/>
          </a:p>
          <a:p>
            <a:r>
              <a:rPr lang="en-GB" dirty="0"/>
              <a:t>Provide or ask for an example or two of “sustainable” related to the course. For example – in architecture this might be about choice of building materials; in education this might be about tackling unequal access to learning.</a:t>
            </a:r>
          </a:p>
        </p:txBody>
      </p:sp>
      <p:sp>
        <p:nvSpPr>
          <p:cNvPr id="4" name="Slide Number Placeholder 3"/>
          <p:cNvSpPr>
            <a:spLocks noGrp="1"/>
          </p:cNvSpPr>
          <p:nvPr>
            <p:ph type="sldNum" sz="quarter" idx="5"/>
          </p:nvPr>
        </p:nvSpPr>
        <p:spPr/>
        <p:txBody>
          <a:bodyPr/>
          <a:lstStyle/>
          <a:p>
            <a:fld id="{CDC83C57-E74E-4F6C-9B6F-B8E113A5CF80}" type="slidenum">
              <a:rPr lang="en-GB" smtClean="0"/>
              <a:pPr/>
              <a:t>2</a:t>
            </a:fld>
            <a:endParaRPr lang="en-GB"/>
          </a:p>
        </p:txBody>
      </p:sp>
    </p:spTree>
    <p:extLst>
      <p:ext uri="{BB962C8B-B14F-4D97-AF65-F5344CB8AC3E}">
        <p14:creationId xmlns:p14="http://schemas.microsoft.com/office/powerpoint/2010/main" val="1562231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Introduce the UN SDGs as one way of thinking about what sustainable development aims to achieve. Note examples of what they cover – social issues (eradicating poverty and hunger, challenging </a:t>
            </a:r>
            <a:r>
              <a:rPr lang="en-GB" dirty="0" err="1"/>
              <a:t>inquality</a:t>
            </a:r>
            <a:r>
              <a:rPr lang="en-GB" dirty="0"/>
              <a:t>); economic prosperity (e.g. decent work) and caring for life on earth (e.g. climate action; life below water)</a:t>
            </a:r>
          </a:p>
          <a:p>
            <a:r>
              <a:rPr lang="en-GB" dirty="0"/>
              <a:t>Ask the class – which goal is most relevant for the course and why? (Online: in chat window. In large in-person groups, pair discussion for 1 minute prior to sharing)</a:t>
            </a:r>
          </a:p>
          <a:p>
            <a:r>
              <a:rPr lang="en-GB" dirty="0"/>
              <a:t>Ask the class – for a strongly relevant goal, does it rely on other goals to be achieved? (This can be used to highlight how they are often interconnected, and achieving them is not straightforward). If online, in chat, or hands-up to speak.</a:t>
            </a:r>
          </a:p>
          <a:p>
            <a:r>
              <a:rPr lang="en-GB" dirty="0"/>
              <a:t>Summarise: These issues represent many of the major challenges in society, and our education can help us address them. </a:t>
            </a:r>
          </a:p>
          <a:p>
            <a:endParaRPr lang="en-GB" dirty="0"/>
          </a:p>
          <a:p>
            <a:endParaRPr lang="en-GB" dirty="0"/>
          </a:p>
        </p:txBody>
      </p:sp>
      <p:sp>
        <p:nvSpPr>
          <p:cNvPr id="4" name="Slide Number Placeholder 3"/>
          <p:cNvSpPr>
            <a:spLocks noGrp="1"/>
          </p:cNvSpPr>
          <p:nvPr>
            <p:ph type="sldNum" sz="quarter" idx="5"/>
          </p:nvPr>
        </p:nvSpPr>
        <p:spPr/>
        <p:txBody>
          <a:bodyPr/>
          <a:lstStyle/>
          <a:p>
            <a:fld id="{CDC83C57-E74E-4F6C-9B6F-B8E113A5CF80}" type="slidenum">
              <a:rPr lang="en-GB" smtClean="0"/>
              <a:pPr/>
              <a:t>3</a:t>
            </a:fld>
            <a:endParaRPr lang="en-GB"/>
          </a:p>
        </p:txBody>
      </p:sp>
    </p:spTree>
    <p:extLst>
      <p:ext uri="{BB962C8B-B14F-4D97-AF65-F5344CB8AC3E}">
        <p14:creationId xmlns:p14="http://schemas.microsoft.com/office/powerpoint/2010/main" val="440717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Signpost links to DMU wide opportunities</a:t>
            </a:r>
          </a:p>
          <a:p>
            <a:r>
              <a:rPr lang="en-GB" dirty="0"/>
              <a:t>As appropriate, discuss opportunities to make the links within the course – e.g. choice of project, dissertation, trips, etc.</a:t>
            </a:r>
          </a:p>
        </p:txBody>
      </p:sp>
      <p:sp>
        <p:nvSpPr>
          <p:cNvPr id="4" name="Slide Number Placeholder 3"/>
          <p:cNvSpPr>
            <a:spLocks noGrp="1"/>
          </p:cNvSpPr>
          <p:nvPr>
            <p:ph type="sldNum" sz="quarter" idx="5"/>
          </p:nvPr>
        </p:nvSpPr>
        <p:spPr/>
        <p:txBody>
          <a:bodyPr/>
          <a:lstStyle/>
          <a:p>
            <a:fld id="{CDC83C57-E74E-4F6C-9B6F-B8E113A5CF80}" type="slidenum">
              <a:rPr lang="en-GB" smtClean="0"/>
              <a:pPr/>
              <a:t>4</a:t>
            </a:fld>
            <a:endParaRPr lang="en-GB"/>
          </a:p>
        </p:txBody>
      </p:sp>
    </p:spTree>
    <p:extLst>
      <p:ext uri="{BB962C8B-B14F-4D97-AF65-F5344CB8AC3E}">
        <p14:creationId xmlns:p14="http://schemas.microsoft.com/office/powerpoint/2010/main" val="2185296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Highlight that this is part of a national event led by SOS-UK</a:t>
            </a:r>
          </a:p>
          <a:p>
            <a:r>
              <a:rPr lang="en-GB" dirty="0"/>
              <a:t>They organise many projects focussed on sustainability, based upon strong levels of interest from their members</a:t>
            </a:r>
          </a:p>
        </p:txBody>
      </p:sp>
      <p:sp>
        <p:nvSpPr>
          <p:cNvPr id="4" name="Slide Number Placeholder 3"/>
          <p:cNvSpPr>
            <a:spLocks noGrp="1"/>
          </p:cNvSpPr>
          <p:nvPr>
            <p:ph type="sldNum" sz="quarter" idx="5"/>
          </p:nvPr>
        </p:nvSpPr>
        <p:spPr/>
        <p:txBody>
          <a:bodyPr/>
          <a:lstStyle/>
          <a:p>
            <a:fld id="{CDC83C57-E74E-4F6C-9B6F-B8E113A5CF80}" type="slidenum">
              <a:rPr lang="en-GB" smtClean="0"/>
              <a:pPr/>
              <a:t>5</a:t>
            </a:fld>
            <a:endParaRPr lang="en-GB"/>
          </a:p>
        </p:txBody>
      </p:sp>
    </p:spTree>
    <p:extLst>
      <p:ext uri="{BB962C8B-B14F-4D97-AF65-F5344CB8AC3E}">
        <p14:creationId xmlns:p14="http://schemas.microsoft.com/office/powerpoint/2010/main" val="2536217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DABC5CF-095E-4701-8372-DC841C76838A}" type="datetime1">
              <a:rPr lang="en-GB" smtClean="0"/>
              <a:pPr/>
              <a:t>10/12/2020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342EEA-D9D5-493D-919E-3BF5DFC1DAB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3B10D2F-7710-4FEA-B466-E15EF8E2CCB8}" type="datetime1">
              <a:rPr lang="en-GB" smtClean="0"/>
              <a:pPr/>
              <a:t>10/12/2020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342EEA-D9D5-493D-919E-3BF5DFC1DAB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B71E63F-25C2-4C68-94C7-7E5306B09B6F}" type="datetime1">
              <a:rPr lang="en-GB" smtClean="0"/>
              <a:pPr/>
              <a:t>10/12/2020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342EEA-D9D5-493D-919E-3BF5DFC1DAB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26183B-C067-4B7E-BD37-A1147C1EEA29}" type="datetime1">
              <a:rPr lang="en-GB" smtClean="0"/>
              <a:pPr/>
              <a:t>10/12/2020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342EEA-D9D5-493D-919E-3BF5DFC1DAB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5FFDC9-8111-4408-985A-4A17AA6F957A}" type="datetime1">
              <a:rPr lang="en-GB" smtClean="0"/>
              <a:pPr/>
              <a:t>10/12/2020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342EEA-D9D5-493D-919E-3BF5DFC1DAB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C6AF35A-9564-4641-92FE-DBBC110D4D85}" type="datetime1">
              <a:rPr lang="en-GB" smtClean="0"/>
              <a:pPr/>
              <a:t>10/12/2020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342EEA-D9D5-493D-919E-3BF5DFC1DAB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83F4FF7-977D-40CE-BA57-FFFF000F6F6B}" type="datetime1">
              <a:rPr lang="en-GB" smtClean="0"/>
              <a:pPr/>
              <a:t>10/12/2020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B342EEA-D9D5-493D-919E-3BF5DFC1DAB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6EDA88F-42D6-4C15-B9C0-3F56585BEBBA}" type="datetime1">
              <a:rPr lang="en-GB" smtClean="0"/>
              <a:pPr/>
              <a:t>10/12/2020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B342EEA-D9D5-493D-919E-3BF5DFC1DAB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DB9605-10E7-4139-8451-6C9F403534F4}" type="datetime1">
              <a:rPr lang="en-GB" smtClean="0"/>
              <a:pPr/>
              <a:t>10/12/2020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B342EEA-D9D5-493D-919E-3BF5DFC1DAB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B71D88-65F9-4B7F-B359-FBC472A2855F}" type="datetime1">
              <a:rPr lang="en-GB" smtClean="0"/>
              <a:pPr/>
              <a:t>10/12/2020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342EEA-D9D5-493D-919E-3BF5DFC1DAB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5E6F7C-1FEF-4D72-940A-1BFD05C79EA8}" type="datetime1">
              <a:rPr lang="en-GB" smtClean="0"/>
              <a:pPr/>
              <a:t>10/12/2020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342EEA-D9D5-493D-919E-3BF5DFC1DAB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A7D9A2-50F2-40F8-9969-74200E7FCF46}" type="datetime1">
              <a:rPr lang="en-GB" smtClean="0"/>
              <a:pPr/>
              <a:t>10/12/2020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342EEA-D9D5-493D-919E-3BF5DFC1DAB3}" type="slidenum">
              <a:rPr lang="en-GB" smtClean="0"/>
              <a:pPr/>
              <a:t>‹#›</a:t>
            </a:fld>
            <a:endParaRPr lang="en-GB"/>
          </a:p>
        </p:txBody>
      </p:sp>
      <p:pic>
        <p:nvPicPr>
          <p:cNvPr id="7" name="Picture 3"/>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a:ln w="9525">
            <a:noFill/>
            <a:round/>
            <a:headEnd/>
            <a:tailEnd/>
          </a:ln>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demontfortsu.com/voice/campaigns/ideashub/" TargetMode="External"/><Relationship Id="rId3" Type="http://schemas.openxmlformats.org/officeDocument/2006/relationships/hyperlink" Target="https://www.dmu.ac.uk/about-dmu/sustainability/sustainability.aspx" TargetMode="External"/><Relationship Id="rId7" Type="http://schemas.openxmlformats.org/officeDocument/2006/relationships/hyperlink" Target="https://www.demontfortsu.com/activities/societie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demontfortsu.com/activities/volunteering/" TargetMode="External"/><Relationship Id="rId5" Type="http://schemas.openxmlformats.org/officeDocument/2006/relationships/hyperlink" Target="https://esdg.our.dmu.ac.uk/projects/carbon-literacy/" TargetMode="External"/><Relationship Id="rId4" Type="http://schemas.openxmlformats.org/officeDocument/2006/relationships/hyperlink" Target="https://www.dmu.ac.uk/community/public-engagement/index.asp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17F84-877A-4DE2-B79C-BC2CB0022730}"/>
              </a:ext>
            </a:extLst>
          </p:cNvPr>
          <p:cNvSpPr>
            <a:spLocks noGrp="1"/>
          </p:cNvSpPr>
          <p:nvPr>
            <p:ph type="title"/>
          </p:nvPr>
        </p:nvSpPr>
        <p:spPr>
          <a:xfrm>
            <a:off x="0" y="16808"/>
            <a:ext cx="9144000" cy="1143000"/>
          </a:xfrm>
        </p:spPr>
        <p:txBody>
          <a:bodyPr>
            <a:normAutofit/>
          </a:bodyPr>
          <a:lstStyle/>
          <a:p>
            <a:r>
              <a:rPr lang="en-GB" dirty="0"/>
              <a:t>In the news recently...</a:t>
            </a:r>
          </a:p>
        </p:txBody>
      </p:sp>
      <p:sp>
        <p:nvSpPr>
          <p:cNvPr id="3" name="Content Placeholder 2">
            <a:extLst>
              <a:ext uri="{FF2B5EF4-FFF2-40B4-BE49-F238E27FC236}">
                <a16:creationId xmlns:a16="http://schemas.microsoft.com/office/drawing/2014/main" id="{D625B521-3A8A-4BE6-9B61-F90ED7834207}"/>
              </a:ext>
            </a:extLst>
          </p:cNvPr>
          <p:cNvSpPr>
            <a:spLocks noGrp="1"/>
          </p:cNvSpPr>
          <p:nvPr>
            <p:ph idx="1"/>
          </p:nvPr>
        </p:nvSpPr>
        <p:spPr>
          <a:xfrm>
            <a:off x="428992" y="1412776"/>
            <a:ext cx="8229600" cy="4392488"/>
          </a:xfrm>
        </p:spPr>
        <p:txBody>
          <a:bodyPr/>
          <a:lstStyle/>
          <a:p>
            <a:endParaRPr lang="en-GB" dirty="0"/>
          </a:p>
        </p:txBody>
      </p:sp>
      <p:sp>
        <p:nvSpPr>
          <p:cNvPr id="4" name="Slide Number Placeholder 3">
            <a:extLst>
              <a:ext uri="{FF2B5EF4-FFF2-40B4-BE49-F238E27FC236}">
                <a16:creationId xmlns:a16="http://schemas.microsoft.com/office/drawing/2014/main" id="{F9B08732-98C7-43A4-A5B2-D99F836D08B2}"/>
              </a:ext>
            </a:extLst>
          </p:cNvPr>
          <p:cNvSpPr>
            <a:spLocks noGrp="1"/>
          </p:cNvSpPr>
          <p:nvPr>
            <p:ph type="sldNum" sz="quarter" idx="12"/>
          </p:nvPr>
        </p:nvSpPr>
        <p:spPr/>
        <p:txBody>
          <a:bodyPr/>
          <a:lstStyle/>
          <a:p>
            <a:fld id="{3B342EEA-D9D5-493D-919E-3BF5DFC1DAB3}" type="slidenum">
              <a:rPr lang="en-GB" smtClean="0"/>
              <a:pPr/>
              <a:t>1</a:t>
            </a:fld>
            <a:endParaRPr lang="en-GB"/>
          </a:p>
        </p:txBody>
      </p:sp>
    </p:spTree>
    <p:extLst>
      <p:ext uri="{BB962C8B-B14F-4D97-AF65-F5344CB8AC3E}">
        <p14:creationId xmlns:p14="http://schemas.microsoft.com/office/powerpoint/2010/main" val="3668932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353"/>
            <a:ext cx="8229600" cy="1143000"/>
          </a:xfrm>
        </p:spPr>
        <p:txBody>
          <a:bodyPr/>
          <a:lstStyle/>
          <a:p>
            <a:r>
              <a:rPr lang="en-GB" dirty="0"/>
              <a:t>Is it “sustainable”?</a:t>
            </a:r>
          </a:p>
        </p:txBody>
      </p:sp>
      <p:sp>
        <p:nvSpPr>
          <p:cNvPr id="3" name="Content Placeholder 2"/>
          <p:cNvSpPr>
            <a:spLocks noGrp="1"/>
          </p:cNvSpPr>
          <p:nvPr>
            <p:ph idx="1"/>
          </p:nvPr>
        </p:nvSpPr>
        <p:spPr>
          <a:xfrm>
            <a:off x="132067" y="1779066"/>
            <a:ext cx="4410237" cy="3005524"/>
          </a:xfrm>
        </p:spPr>
        <p:txBody>
          <a:bodyPr>
            <a:normAutofit fontScale="92500"/>
          </a:bodyPr>
          <a:lstStyle/>
          <a:p>
            <a:pPr marL="0" indent="0">
              <a:buNone/>
            </a:pPr>
            <a:r>
              <a:rPr lang="en-US" sz="2800" b="1" dirty="0"/>
              <a:t>“Sustainable development</a:t>
            </a:r>
            <a:r>
              <a:rPr lang="en-US" sz="2800" dirty="0"/>
              <a:t> is the kind of development that meets the needs of the present without compromising the ability of future generations to meet their own needs.”</a:t>
            </a:r>
          </a:p>
          <a:p>
            <a:pPr marL="0" indent="0">
              <a:buNone/>
            </a:pPr>
            <a:r>
              <a:rPr lang="en-US" sz="2800" b="1" dirty="0"/>
              <a:t>Bruntland Commission, 1987</a:t>
            </a:r>
            <a:endParaRPr lang="en-GB" sz="2800" b="1" dirty="0"/>
          </a:p>
        </p:txBody>
      </p:sp>
      <p:pic>
        <p:nvPicPr>
          <p:cNvPr id="4" name="Content Placeholder 3"/>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4634613" y="3244844"/>
            <a:ext cx="4509387" cy="3005524"/>
          </a:xfrm>
          <a:prstGeom prst="rect">
            <a:avLst/>
          </a:prstGeom>
        </p:spPr>
      </p:pic>
      <p:pic>
        <p:nvPicPr>
          <p:cNvPr id="5" name="Picture 6" descr="Image result for cycling to work"/>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634613" y="1556792"/>
            <a:ext cx="2169635" cy="162785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660233" y="1218238"/>
            <a:ext cx="2592288" cy="338554"/>
          </a:xfrm>
          <a:prstGeom prst="rect">
            <a:avLst/>
          </a:prstGeom>
          <a:noFill/>
        </p:spPr>
        <p:txBody>
          <a:bodyPr wrap="square" rtlCol="0">
            <a:spAutoFit/>
          </a:bodyPr>
          <a:lstStyle/>
          <a:p>
            <a:r>
              <a:rPr lang="en-GB" sz="1600" dirty="0"/>
              <a:t>Images from Climate Visuals</a:t>
            </a:r>
          </a:p>
        </p:txBody>
      </p:sp>
      <p:pic>
        <p:nvPicPr>
          <p:cNvPr id="7" name="Content Placeholder 3"/>
          <p:cNvPicPr>
            <a:picLocks noChangeAspect="1"/>
          </p:cNvPicPr>
          <p:nvPr/>
        </p:nvPicPr>
        <p:blipFill>
          <a:blip r:embed="rId5" cstate="screen">
            <a:extLst>
              <a:ext uri="{28A0092B-C50C-407E-A947-70E740481C1C}">
                <a14:useLocalDpi xmlns:a14="http://schemas.microsoft.com/office/drawing/2010/main" val="0"/>
              </a:ext>
            </a:extLst>
          </a:blip>
          <a:stretch>
            <a:fillRect/>
          </a:stretch>
        </p:blipFill>
        <p:spPr>
          <a:xfrm>
            <a:off x="6947116" y="1556792"/>
            <a:ext cx="2196884" cy="1647663"/>
          </a:xfrm>
          <a:prstGeom prst="rect">
            <a:avLst/>
          </a:prstGeom>
        </p:spPr>
      </p:pic>
    </p:spTree>
    <p:extLst>
      <p:ext uri="{BB962C8B-B14F-4D97-AF65-F5344CB8AC3E}">
        <p14:creationId xmlns:p14="http://schemas.microsoft.com/office/powerpoint/2010/main" val="2245601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012" y="18191"/>
            <a:ext cx="8484935" cy="916212"/>
          </a:xfrm>
        </p:spPr>
        <p:txBody>
          <a:bodyPr>
            <a:noAutofit/>
          </a:bodyPr>
          <a:lstStyle/>
          <a:p>
            <a:r>
              <a:rPr lang="en-GB" sz="3600" dirty="0"/>
              <a:t>The UN Sustainable Development Goals</a:t>
            </a:r>
          </a:p>
        </p:txBody>
      </p:sp>
      <p:sp>
        <p:nvSpPr>
          <p:cNvPr id="3" name="Content Placeholder 2"/>
          <p:cNvSpPr>
            <a:spLocks noGrp="1"/>
          </p:cNvSpPr>
          <p:nvPr>
            <p:ph idx="1"/>
          </p:nvPr>
        </p:nvSpPr>
        <p:spPr>
          <a:xfrm>
            <a:off x="107504" y="948685"/>
            <a:ext cx="9036496" cy="1184171"/>
          </a:xfrm>
        </p:spPr>
        <p:txBody>
          <a:bodyPr>
            <a:normAutofit/>
          </a:bodyPr>
          <a:lstStyle/>
          <a:p>
            <a:r>
              <a:rPr lang="en-GB" sz="2000" dirty="0"/>
              <a:t>Agreed by United Nations in September 2015 – ambitious targets for 2030</a:t>
            </a:r>
          </a:p>
          <a:p>
            <a:r>
              <a:rPr lang="en-GB" sz="2000" dirty="0"/>
              <a:t>DMU is committed to addressing them through teaching and research</a:t>
            </a:r>
          </a:p>
          <a:p>
            <a:r>
              <a:rPr lang="en-GB" sz="2000" dirty="0"/>
              <a:t>Which are most linked to your course?</a:t>
            </a:r>
          </a:p>
        </p:txBody>
      </p:sp>
      <p:sp>
        <p:nvSpPr>
          <p:cNvPr id="4" name="Slide Number Placeholder 3"/>
          <p:cNvSpPr>
            <a:spLocks noGrp="1"/>
          </p:cNvSpPr>
          <p:nvPr>
            <p:ph type="sldNum" sz="quarter" idx="12"/>
          </p:nvPr>
        </p:nvSpPr>
        <p:spPr/>
        <p:txBody>
          <a:bodyPr/>
          <a:lstStyle/>
          <a:p>
            <a:fld id="{3B342EEA-D9D5-493D-919E-3BF5DFC1DAB3}" type="slidenum">
              <a:rPr lang="en-GB" smtClean="0"/>
              <a:pPr/>
              <a:t>3</a:t>
            </a:fld>
            <a:endParaRPr lang="en-GB"/>
          </a:p>
        </p:txBody>
      </p:sp>
      <p:pic>
        <p:nvPicPr>
          <p:cNvPr id="5" name="Picture 4">
            <a:extLst>
              <a:ext uri="{FF2B5EF4-FFF2-40B4-BE49-F238E27FC236}">
                <a16:creationId xmlns:a16="http://schemas.microsoft.com/office/drawing/2014/main" id="{F21C4170-6C2F-4592-8E52-60F2FB1F93F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184392"/>
            <a:ext cx="9144000" cy="4669673"/>
          </a:xfrm>
          <a:prstGeom prst="rect">
            <a:avLst/>
          </a:prstGeom>
        </p:spPr>
      </p:pic>
    </p:spTree>
    <p:extLst>
      <p:ext uri="{BB962C8B-B14F-4D97-AF65-F5344CB8AC3E}">
        <p14:creationId xmlns:p14="http://schemas.microsoft.com/office/powerpoint/2010/main" val="1384544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052736"/>
          </a:xfrm>
        </p:spPr>
        <p:txBody>
          <a:bodyPr>
            <a:normAutofit fontScale="90000"/>
          </a:bodyPr>
          <a:lstStyle/>
          <a:p>
            <a:r>
              <a:rPr lang="en-GB" dirty="0"/>
              <a:t>How can you make a difference at DMU?</a:t>
            </a:r>
          </a:p>
        </p:txBody>
      </p:sp>
      <p:sp>
        <p:nvSpPr>
          <p:cNvPr id="3" name="Content Placeholder 2"/>
          <p:cNvSpPr>
            <a:spLocks noGrp="1"/>
          </p:cNvSpPr>
          <p:nvPr>
            <p:ph idx="1"/>
          </p:nvPr>
        </p:nvSpPr>
        <p:spPr>
          <a:xfrm rot="280540">
            <a:off x="5499369" y="4372737"/>
            <a:ext cx="3314589" cy="1687742"/>
          </a:xfrm>
        </p:spPr>
        <p:style>
          <a:lnRef idx="2">
            <a:schemeClr val="accent4">
              <a:shade val="50000"/>
            </a:schemeClr>
          </a:lnRef>
          <a:fillRef idx="1">
            <a:schemeClr val="accent4"/>
          </a:fillRef>
          <a:effectRef idx="0">
            <a:schemeClr val="accent4"/>
          </a:effectRef>
          <a:fontRef idx="minor">
            <a:schemeClr val="lt1"/>
          </a:fontRef>
        </p:style>
        <p:txBody>
          <a:bodyPr>
            <a:normAutofit fontScale="92500"/>
          </a:bodyPr>
          <a:lstStyle/>
          <a:p>
            <a:pPr marL="0" indent="0">
              <a:buNone/>
            </a:pPr>
            <a:r>
              <a:rPr lang="en-GB" sz="2400" b="1" dirty="0"/>
              <a:t>DMU Sustainability Team</a:t>
            </a:r>
          </a:p>
          <a:p>
            <a:pPr marL="0" indent="0">
              <a:buNone/>
            </a:pPr>
            <a:r>
              <a:rPr lang="en-GB" sz="2000" dirty="0"/>
              <a:t>Follow on social media for events and volunteering</a:t>
            </a:r>
          </a:p>
          <a:p>
            <a:pPr marL="0" indent="0">
              <a:buNone/>
            </a:pPr>
            <a:r>
              <a:rPr lang="en-GB" sz="1600" dirty="0">
                <a:hlinkClick r:id="rId3"/>
              </a:rPr>
              <a:t>https://www.dmu.ac.uk/about-dmu/sustainability/sustainability.aspx</a:t>
            </a:r>
            <a:r>
              <a:rPr lang="en-GB" sz="1600" dirty="0"/>
              <a:t> </a:t>
            </a:r>
            <a:endParaRPr lang="en-GB" dirty="0"/>
          </a:p>
        </p:txBody>
      </p:sp>
      <p:sp>
        <p:nvSpPr>
          <p:cNvPr id="4" name="Slide Number Placeholder 3"/>
          <p:cNvSpPr>
            <a:spLocks noGrp="1"/>
          </p:cNvSpPr>
          <p:nvPr>
            <p:ph type="sldNum" sz="quarter" idx="12"/>
          </p:nvPr>
        </p:nvSpPr>
        <p:spPr/>
        <p:txBody>
          <a:bodyPr/>
          <a:lstStyle/>
          <a:p>
            <a:fld id="{3B342EEA-D9D5-493D-919E-3BF5DFC1DAB3}" type="slidenum">
              <a:rPr lang="en-GB" smtClean="0"/>
              <a:pPr/>
              <a:t>4</a:t>
            </a:fld>
            <a:endParaRPr lang="en-GB"/>
          </a:p>
        </p:txBody>
      </p:sp>
      <p:sp>
        <p:nvSpPr>
          <p:cNvPr id="5" name="Rectangle 4">
            <a:extLst>
              <a:ext uri="{FF2B5EF4-FFF2-40B4-BE49-F238E27FC236}">
                <a16:creationId xmlns:a16="http://schemas.microsoft.com/office/drawing/2014/main" id="{55214D9A-3EC3-4847-8A6D-8E832AF86077}"/>
              </a:ext>
            </a:extLst>
          </p:cNvPr>
          <p:cNvSpPr/>
          <p:nvPr/>
        </p:nvSpPr>
        <p:spPr>
          <a:xfrm rot="21252029">
            <a:off x="453078" y="1339741"/>
            <a:ext cx="3814323" cy="126188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r>
              <a:rPr lang="en-GB" sz="2400" b="1" dirty="0"/>
              <a:t>DMU Local: </a:t>
            </a:r>
          </a:p>
          <a:p>
            <a:r>
              <a:rPr lang="en-GB" sz="2000" dirty="0"/>
              <a:t>Volunteer in the local community </a:t>
            </a:r>
            <a:r>
              <a:rPr lang="en-GB" sz="1600" dirty="0">
                <a:hlinkClick r:id="rId4"/>
              </a:rPr>
              <a:t>https://www.dmu.ac.uk/community/public-engagement/index.aspx</a:t>
            </a:r>
            <a:r>
              <a:rPr lang="en-GB" sz="1600" dirty="0"/>
              <a:t> </a:t>
            </a:r>
            <a:endParaRPr lang="en-GB" sz="2400" dirty="0"/>
          </a:p>
        </p:txBody>
      </p:sp>
      <p:sp>
        <p:nvSpPr>
          <p:cNvPr id="6" name="Rectangle 5">
            <a:extLst>
              <a:ext uri="{FF2B5EF4-FFF2-40B4-BE49-F238E27FC236}">
                <a16:creationId xmlns:a16="http://schemas.microsoft.com/office/drawing/2014/main" id="{6CA864B1-51D9-4B26-A594-48BD043A2E30}"/>
              </a:ext>
            </a:extLst>
          </p:cNvPr>
          <p:cNvSpPr/>
          <p:nvPr/>
        </p:nvSpPr>
        <p:spPr>
          <a:xfrm rot="21303879">
            <a:off x="1366111" y="3092683"/>
            <a:ext cx="4258815" cy="98488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r>
              <a:rPr lang="en-GB" sz="2400" b="1" dirty="0"/>
              <a:t>Carbon Literacy Training: </a:t>
            </a:r>
          </a:p>
          <a:p>
            <a:r>
              <a:rPr lang="en-GB" sz="2000" dirty="0"/>
              <a:t>Understand and act on climate change</a:t>
            </a:r>
          </a:p>
          <a:p>
            <a:r>
              <a:rPr lang="en-GB" sz="1400" dirty="0">
                <a:hlinkClick r:id="rId5"/>
              </a:rPr>
              <a:t>https://esdg.our.dmu.ac.uk/projects/carbon-literacy/</a:t>
            </a:r>
            <a:r>
              <a:rPr lang="en-GB" sz="1400" dirty="0"/>
              <a:t> </a:t>
            </a:r>
          </a:p>
        </p:txBody>
      </p:sp>
      <p:sp>
        <p:nvSpPr>
          <p:cNvPr id="7" name="Rectangle 6">
            <a:extLst>
              <a:ext uri="{FF2B5EF4-FFF2-40B4-BE49-F238E27FC236}">
                <a16:creationId xmlns:a16="http://schemas.microsoft.com/office/drawing/2014/main" id="{15876166-CC31-4B08-9258-5F34FB7127EC}"/>
              </a:ext>
            </a:extLst>
          </p:cNvPr>
          <p:cNvSpPr/>
          <p:nvPr/>
        </p:nvSpPr>
        <p:spPr>
          <a:xfrm rot="21427531">
            <a:off x="462773" y="4641709"/>
            <a:ext cx="3977265" cy="141577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r>
              <a:rPr lang="en-GB" sz="2400" b="1" dirty="0"/>
              <a:t>De Montfort Students’ Union</a:t>
            </a:r>
            <a:r>
              <a:rPr lang="en-GB" sz="2400" dirty="0"/>
              <a:t>: </a:t>
            </a:r>
            <a:r>
              <a:rPr lang="en-GB" sz="2000" dirty="0"/>
              <a:t>Societies and Volunteering</a:t>
            </a:r>
            <a:r>
              <a:rPr lang="en-GB" dirty="0"/>
              <a:t> </a:t>
            </a:r>
            <a:r>
              <a:rPr lang="en-GB" sz="1200" dirty="0">
                <a:hlinkClick r:id="rId6"/>
              </a:rPr>
              <a:t>https://www.demontfortsu.com/activities/volunteering/</a:t>
            </a:r>
            <a:endParaRPr lang="en-GB" sz="1200" dirty="0"/>
          </a:p>
          <a:p>
            <a:r>
              <a:rPr lang="en-GB" sz="1200" dirty="0">
                <a:hlinkClick r:id="rId7"/>
              </a:rPr>
              <a:t>https://www.demontfortsu.com/activities/societies/</a:t>
            </a:r>
            <a:r>
              <a:rPr lang="en-GB" sz="1200" dirty="0"/>
              <a:t> </a:t>
            </a:r>
          </a:p>
          <a:p>
            <a:endParaRPr lang="en-GB" dirty="0"/>
          </a:p>
        </p:txBody>
      </p:sp>
      <p:sp>
        <p:nvSpPr>
          <p:cNvPr id="8" name="Rectangle 7">
            <a:extLst>
              <a:ext uri="{FF2B5EF4-FFF2-40B4-BE49-F238E27FC236}">
                <a16:creationId xmlns:a16="http://schemas.microsoft.com/office/drawing/2014/main" id="{44F44313-926C-4344-94DD-A22AF841374E}"/>
              </a:ext>
            </a:extLst>
          </p:cNvPr>
          <p:cNvSpPr/>
          <p:nvPr/>
        </p:nvSpPr>
        <p:spPr>
          <a:xfrm rot="190861">
            <a:off x="5043198" y="1479734"/>
            <a:ext cx="3496416" cy="1200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GB" sz="2000" b="1" dirty="0"/>
              <a:t>Share your ideas for action</a:t>
            </a:r>
            <a:r>
              <a:rPr lang="en-GB" sz="2000" dirty="0"/>
              <a:t>: DSU Ideas Hub: </a:t>
            </a:r>
            <a:r>
              <a:rPr lang="en-GB" sz="1600" dirty="0">
                <a:hlinkClick r:id="rId8"/>
              </a:rPr>
              <a:t>https://www.demontfortsu.com/voice/campaigns/ideashub/</a:t>
            </a:r>
            <a:endParaRPr lang="en-GB" sz="2000" dirty="0"/>
          </a:p>
        </p:txBody>
      </p:sp>
    </p:spTree>
    <p:extLst>
      <p:ext uri="{BB962C8B-B14F-4D97-AF65-F5344CB8AC3E}">
        <p14:creationId xmlns:p14="http://schemas.microsoft.com/office/powerpoint/2010/main" val="4221773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F2407-FDA4-42F9-BAD6-5166EC015AD1}"/>
              </a:ext>
            </a:extLst>
          </p:cNvPr>
          <p:cNvSpPr>
            <a:spLocks noGrp="1"/>
          </p:cNvSpPr>
          <p:nvPr>
            <p:ph type="title"/>
          </p:nvPr>
        </p:nvSpPr>
        <p:spPr>
          <a:xfrm>
            <a:off x="457200" y="0"/>
            <a:ext cx="8229600" cy="1143000"/>
          </a:xfrm>
        </p:spPr>
        <p:txBody>
          <a:bodyPr/>
          <a:lstStyle/>
          <a:p>
            <a:r>
              <a:rPr lang="en-GB" dirty="0"/>
              <a:t>The SDG Teach-in</a:t>
            </a:r>
          </a:p>
        </p:txBody>
      </p:sp>
      <p:sp>
        <p:nvSpPr>
          <p:cNvPr id="3" name="Content Placeholder 2">
            <a:extLst>
              <a:ext uri="{FF2B5EF4-FFF2-40B4-BE49-F238E27FC236}">
                <a16:creationId xmlns:a16="http://schemas.microsoft.com/office/drawing/2014/main" id="{F17BA4CA-64D6-4E69-B685-DA9F005D984E}"/>
              </a:ext>
            </a:extLst>
          </p:cNvPr>
          <p:cNvSpPr>
            <a:spLocks noGrp="1"/>
          </p:cNvSpPr>
          <p:nvPr>
            <p:ph idx="1"/>
          </p:nvPr>
        </p:nvSpPr>
        <p:spPr>
          <a:xfrm>
            <a:off x="172053" y="1556792"/>
            <a:ext cx="4994635" cy="2470983"/>
          </a:xfrm>
        </p:spPr>
        <p:txBody>
          <a:bodyPr>
            <a:normAutofit fontScale="85000" lnSpcReduction="10000"/>
          </a:bodyPr>
          <a:lstStyle/>
          <a:p>
            <a:r>
              <a:rPr lang="en-GB" dirty="0"/>
              <a:t>A UK-wide event, February </a:t>
            </a:r>
            <a:r>
              <a:rPr lang="en-GB"/>
              <a:t>22</a:t>
            </a:r>
            <a:r>
              <a:rPr lang="en-GB" baseline="30000"/>
              <a:t>nd</a:t>
            </a:r>
            <a:r>
              <a:rPr lang="en-GB"/>
              <a:t> to March 5</a:t>
            </a:r>
            <a:r>
              <a:rPr lang="en-GB" baseline="30000"/>
              <a:t>th</a:t>
            </a:r>
            <a:r>
              <a:rPr lang="en-GB"/>
              <a:t>  2021</a:t>
            </a:r>
            <a:endParaRPr lang="en-GB" dirty="0"/>
          </a:p>
          <a:p>
            <a:r>
              <a:rPr lang="en-GB" dirty="0"/>
              <a:t>Organised by SOS-UK, part of National Union of Students</a:t>
            </a:r>
          </a:p>
          <a:p>
            <a:pPr lvl="1"/>
            <a:r>
              <a:rPr lang="en-GB" dirty="0"/>
              <a:t>Responding to student demand</a:t>
            </a:r>
          </a:p>
        </p:txBody>
      </p:sp>
      <p:sp>
        <p:nvSpPr>
          <p:cNvPr id="4" name="Slide Number Placeholder 3">
            <a:extLst>
              <a:ext uri="{FF2B5EF4-FFF2-40B4-BE49-F238E27FC236}">
                <a16:creationId xmlns:a16="http://schemas.microsoft.com/office/drawing/2014/main" id="{E8243500-B27B-4828-A173-663F019C367D}"/>
              </a:ext>
            </a:extLst>
          </p:cNvPr>
          <p:cNvSpPr>
            <a:spLocks noGrp="1"/>
          </p:cNvSpPr>
          <p:nvPr>
            <p:ph type="sldNum" sz="quarter" idx="12"/>
          </p:nvPr>
        </p:nvSpPr>
        <p:spPr/>
        <p:txBody>
          <a:bodyPr/>
          <a:lstStyle/>
          <a:p>
            <a:fld id="{3B342EEA-D9D5-493D-919E-3BF5DFC1DAB3}" type="slidenum">
              <a:rPr lang="en-GB" smtClean="0"/>
              <a:pPr/>
              <a:t>5</a:t>
            </a:fld>
            <a:endParaRPr lang="en-GB"/>
          </a:p>
        </p:txBody>
      </p:sp>
      <p:pic>
        <p:nvPicPr>
          <p:cNvPr id="5" name="Picture 4">
            <a:extLst>
              <a:ext uri="{FF2B5EF4-FFF2-40B4-BE49-F238E27FC236}">
                <a16:creationId xmlns:a16="http://schemas.microsoft.com/office/drawing/2014/main" id="{1FC64C3C-2CF4-4F36-914B-B3111E7742D5}"/>
              </a:ext>
            </a:extLst>
          </p:cNvPr>
          <p:cNvPicPr>
            <a:picLocks noChangeAspect="1"/>
          </p:cNvPicPr>
          <p:nvPr/>
        </p:nvPicPr>
        <p:blipFill>
          <a:blip r:embed="rId3"/>
          <a:stretch>
            <a:fillRect/>
          </a:stretch>
        </p:blipFill>
        <p:spPr>
          <a:xfrm>
            <a:off x="5401336" y="1391334"/>
            <a:ext cx="3570611" cy="1143000"/>
          </a:xfrm>
          <a:prstGeom prst="rect">
            <a:avLst/>
          </a:prstGeom>
        </p:spPr>
      </p:pic>
      <p:sp>
        <p:nvSpPr>
          <p:cNvPr id="6" name="Rectangle 5">
            <a:extLst>
              <a:ext uri="{FF2B5EF4-FFF2-40B4-BE49-F238E27FC236}">
                <a16:creationId xmlns:a16="http://schemas.microsoft.com/office/drawing/2014/main" id="{99835DE2-F625-4108-BD0A-E65D89F0F2CA}"/>
              </a:ext>
            </a:extLst>
          </p:cNvPr>
          <p:cNvSpPr/>
          <p:nvPr/>
        </p:nvSpPr>
        <p:spPr>
          <a:xfrm>
            <a:off x="1835696" y="5068669"/>
            <a:ext cx="5350946" cy="6463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r>
              <a:rPr lang="en-GB" sz="3600" dirty="0"/>
              <a:t>Thank you for taking part!</a:t>
            </a:r>
          </a:p>
        </p:txBody>
      </p:sp>
      <p:pic>
        <p:nvPicPr>
          <p:cNvPr id="7" name="Picture 6">
            <a:extLst>
              <a:ext uri="{FF2B5EF4-FFF2-40B4-BE49-F238E27FC236}">
                <a16:creationId xmlns:a16="http://schemas.microsoft.com/office/drawing/2014/main" id="{207BE12B-0438-4F12-B810-EF07BBEC76A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26728" y="2628292"/>
            <a:ext cx="3319827" cy="1695375"/>
          </a:xfrm>
          <a:prstGeom prst="rect">
            <a:avLst/>
          </a:prstGeom>
        </p:spPr>
      </p:pic>
    </p:spTree>
    <p:extLst>
      <p:ext uri="{BB962C8B-B14F-4D97-AF65-F5344CB8AC3E}">
        <p14:creationId xmlns:p14="http://schemas.microsoft.com/office/powerpoint/2010/main" val="38330277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558</TotalTime>
  <Words>674</Words>
  <Application>Microsoft Office PowerPoint</Application>
  <PresentationFormat>On-screen Show (4:3)</PresentationFormat>
  <Paragraphs>51</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In the news recently...</vt:lpstr>
      <vt:lpstr>Is it “sustainable”?</vt:lpstr>
      <vt:lpstr>The UN Sustainable Development Goals</vt:lpstr>
      <vt:lpstr>How can you make a difference at DMU?</vt:lpstr>
      <vt:lpstr>The SDG Teach-in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Header: title, name..</dc:title>
  <dc:creator>User</dc:creator>
  <cp:lastModifiedBy>Andrew Reeves</cp:lastModifiedBy>
  <cp:revision>69</cp:revision>
  <dcterms:created xsi:type="dcterms:W3CDTF">2016-05-10T12:49:54Z</dcterms:created>
  <dcterms:modified xsi:type="dcterms:W3CDTF">2020-12-10T17:13:27Z</dcterms:modified>
</cp:coreProperties>
</file>