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5" r:id="rId3"/>
    <p:sldId id="266" r:id="rId4"/>
    <p:sldId id="317" r:id="rId5"/>
    <p:sldId id="280" r:id="rId6"/>
    <p:sldId id="316" r:id="rId7"/>
    <p:sldId id="308" r:id="rId8"/>
    <p:sldId id="309" r:id="rId9"/>
    <p:sldId id="310" r:id="rId10"/>
    <p:sldId id="311" r:id="rId11"/>
    <p:sldId id="28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89" autoAdjust="0"/>
  </p:normalViewPr>
  <p:slideViewPr>
    <p:cSldViewPr>
      <p:cViewPr varScale="1">
        <p:scale>
          <a:sx n="80" d="100"/>
          <a:sy n="80" d="100"/>
        </p:scale>
        <p:origin x="128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Reeves" userId="07663f2e-06fd-4790-9874-10104a5376b5" providerId="ADAL" clId="{161806B0-8134-420C-9971-74A8D65B841E}"/>
    <pc:docChg chg="modSld">
      <pc:chgData name="Andrew Reeves" userId="07663f2e-06fd-4790-9874-10104a5376b5" providerId="ADAL" clId="{161806B0-8134-420C-9971-74A8D65B841E}" dt="2020-12-10T17:14:01.062" v="20" actId="6549"/>
      <pc:docMkLst>
        <pc:docMk/>
      </pc:docMkLst>
      <pc:sldChg chg="modSp mod">
        <pc:chgData name="Andrew Reeves" userId="07663f2e-06fd-4790-9874-10104a5376b5" providerId="ADAL" clId="{161806B0-8134-420C-9971-74A8D65B841E}" dt="2020-12-10T17:14:01.062" v="20" actId="6549"/>
        <pc:sldMkLst>
          <pc:docMk/>
          <pc:sldMk cId="0" sldId="256"/>
        </pc:sldMkLst>
        <pc:spChg chg="mod">
          <ac:chgData name="Andrew Reeves" userId="07663f2e-06fd-4790-9874-10104a5376b5" providerId="ADAL" clId="{161806B0-8134-420C-9971-74A8D65B841E}" dt="2020-12-10T17:14:01.062" v="20" actId="6549"/>
          <ac:spMkLst>
            <pc:docMk/>
            <pc:sldMk cId="0" sldId="25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E2457-1E70-44D3-89E2-F10751868728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83C57-E74E-4F6C-9B6F-B8E113A5CF8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Contact Andrew Reeves (areeves@dmu.ac.uk) for any questions around developing a session using these slides. </a:t>
            </a:r>
          </a:p>
          <a:p>
            <a:r>
              <a:rPr lang="en-GB" dirty="0"/>
              <a:t>Andrew can also potentially join sessions to co-deliver these materials.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83C57-E74E-4F6C-9B6F-B8E113A5CF8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583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5-minute activity: </a:t>
            </a:r>
          </a:p>
          <a:p>
            <a:r>
              <a:rPr lang="en-GB" dirty="0"/>
              <a:t>Part 1: </a:t>
            </a:r>
          </a:p>
          <a:p>
            <a:r>
              <a:rPr lang="en-GB" dirty="0"/>
              <a:t>Put the question to students (not revealing next slide) and either: </a:t>
            </a:r>
          </a:p>
          <a:p>
            <a:r>
              <a:rPr lang="en-GB" baseline="0" dirty="0"/>
              <a:t>A: Invite students to do a ‘word shower’ in the chat window… type response and then when you say “go” hit return so responses arrive in the chat window. </a:t>
            </a:r>
          </a:p>
          <a:p>
            <a:r>
              <a:rPr lang="en-GB" baseline="0" dirty="0"/>
              <a:t>B: Use online voting (e.g. </a:t>
            </a:r>
            <a:r>
              <a:rPr lang="en-GB" baseline="0" dirty="0" err="1"/>
              <a:t>PollEverywhere</a:t>
            </a:r>
            <a:r>
              <a:rPr lang="en-GB" baseline="0" dirty="0"/>
              <a:t>, sli.do) to make a </a:t>
            </a:r>
            <a:r>
              <a:rPr lang="en-GB" baseline="0" dirty="0" err="1"/>
              <a:t>wordcloud</a:t>
            </a:r>
            <a:r>
              <a:rPr lang="en-GB" baseline="0" dirty="0"/>
              <a:t> of responses (suggest short 1-2 word responses). (Andrew Reeves can share sli.do resources – areeves@dmu.ac.uk)</a:t>
            </a:r>
          </a:p>
          <a:p>
            <a:r>
              <a:rPr lang="en-GB" dirty="0"/>
              <a:t>C: In a face-to-face session, either students</a:t>
            </a:r>
            <a:r>
              <a:rPr lang="en-GB" baseline="0" dirty="0"/>
              <a:t> discuss in pairs or small groups for 2-4 mins, then elicit their ideas or elicit ideas from individuals without prior discussion</a:t>
            </a:r>
          </a:p>
          <a:p>
            <a:endParaRPr lang="en-GB" baseline="0" dirty="0"/>
          </a:p>
          <a:p>
            <a:r>
              <a:rPr lang="en-GB" baseline="0" dirty="0"/>
              <a:t>Session leader then notes the main themes of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83C57-E74E-4F6C-9B6F-B8E113A5CF8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127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Part 2: Show the slide with DMU’s Mission – note what this has in common with responses elicited, and how it differs</a:t>
            </a:r>
            <a:endParaRPr lang="en-GB" dirty="0"/>
          </a:p>
          <a:p>
            <a:r>
              <a:rPr lang="en-GB" dirty="0"/>
              <a:t>Highlight that the purpose of DMU goes far beyond teaching students, and aims to create a positive impact in the world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83C57-E74E-4F6C-9B6F-B8E113A5CF80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222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 introduce the UN SDGs as a framework to understand how DMU makes its contribution to the ‘Public Good’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83C57-E74E-4F6C-9B6F-B8E113A5CF8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761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Optional slide: Replace the news story image and the SDG image (available here https://www.un.org/sustainabledevelopment/news/communications-material/) with a topical news story linked to the SDGs, if possible, linked to the course being taught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83C57-E74E-4F6C-9B6F-B8E113A5CF8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941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Optional background: </a:t>
            </a:r>
          </a:p>
          <a:p>
            <a:r>
              <a:rPr lang="en-GB" dirty="0"/>
              <a:t>The SDG Teach-in is organised by the SOS-UK (Students Organising for Sustainability, UK)</a:t>
            </a:r>
          </a:p>
          <a:p>
            <a:r>
              <a:rPr lang="en-GB" dirty="0"/>
              <a:t>Universities across the world are invited to take part, by linking the SDGs to sessions that week</a:t>
            </a:r>
          </a:p>
          <a:p>
            <a:r>
              <a:rPr lang="en-GB" dirty="0"/>
              <a:t>DMU has been in the top-5 UK universities by staff participation since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83C57-E74E-4F6C-9B6F-B8E113A5CF8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930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Optional slide with background info: </a:t>
            </a:r>
          </a:p>
          <a:p>
            <a:r>
              <a:rPr lang="en-GB" dirty="0"/>
              <a:t>Results from an annual NUS survey on student attitudes to sustainability</a:t>
            </a:r>
          </a:p>
          <a:p>
            <a:r>
              <a:rPr lang="en-GB" dirty="0"/>
              <a:t>Quote from DMU’s teaching and learning strategy, stating our commitment.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83C57-E74E-4F6C-9B6F-B8E113A5CF8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788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Aim: to prompt awareness of the range of goals and critical reflection on strategies for achieving them</a:t>
            </a:r>
          </a:p>
          <a:p>
            <a:r>
              <a:rPr lang="en-GB" dirty="0"/>
              <a:t>Part one: Put the question to the group. </a:t>
            </a:r>
          </a:p>
          <a:p>
            <a:r>
              <a:rPr lang="en-GB" dirty="0"/>
              <a:t>Students engage as per slide 3 (use chat window; use online/text vote or poll; or if face-to-face, through pair discussion then feedback). Ask students to consider why or further elaborate their responses. Seek to draw out any general conclusions, or differences between the SDGs in different contexts.</a:t>
            </a:r>
          </a:p>
          <a:p>
            <a:r>
              <a:rPr lang="en-GB" dirty="0"/>
              <a:t>Part two: Further questions to elicit further reflection on the goals. For example:</a:t>
            </a:r>
          </a:p>
          <a:p>
            <a:r>
              <a:rPr lang="en-GB" dirty="0"/>
              <a:t>Which goal(s) are most challenging to achieve? Why?</a:t>
            </a:r>
          </a:p>
          <a:p>
            <a:r>
              <a:rPr lang="en-GB" dirty="0"/>
              <a:t>Which goal do you see as having most support or most grounds for hope? 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83C57-E74E-4F6C-9B6F-B8E113A5CF80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891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AIM: Encourage students to consider relevance of SDGs for their study, and inter-relationships between goals</a:t>
            </a:r>
          </a:p>
          <a:p>
            <a:r>
              <a:rPr lang="en-GB" dirty="0"/>
              <a:t>Part One: </a:t>
            </a:r>
          </a:p>
          <a:p>
            <a:r>
              <a:rPr lang="en-GB" dirty="0"/>
              <a:t>Elicit student’s views on the goal with the strongest link (as per slide 3, this could be via chat window, online/text vote or pair discussion if face to face)</a:t>
            </a:r>
          </a:p>
          <a:p>
            <a:r>
              <a:rPr lang="en-GB" dirty="0"/>
              <a:t>Summarise the views of the group</a:t>
            </a:r>
          </a:p>
          <a:p>
            <a:r>
              <a:rPr lang="en-GB" dirty="0"/>
              <a:t>Part Two: </a:t>
            </a:r>
          </a:p>
          <a:p>
            <a:r>
              <a:rPr lang="en-GB" dirty="0"/>
              <a:t>Note the most popular SDG, and ask students to consider if its achievement relies on other goals being achieved. Prompt: which goals and 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83C57-E74E-4F6C-9B6F-B8E113A5CF80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807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C5CF-095E-4701-8372-DC841C76838A}" type="datetime1">
              <a:rPr lang="en-GB" smtClean="0"/>
              <a:pPr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0D2F-7710-4FEA-B466-E15EF8E2CCB8}" type="datetime1">
              <a:rPr lang="en-GB" smtClean="0"/>
              <a:pPr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E63F-25C2-4C68-94C7-7E5306B09B6F}" type="datetime1">
              <a:rPr lang="en-GB" smtClean="0"/>
              <a:pPr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183B-C067-4B7E-BD37-A1147C1EEA29}" type="datetime1">
              <a:rPr lang="en-GB" smtClean="0"/>
              <a:pPr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FDC9-8111-4408-985A-4A17AA6F957A}" type="datetime1">
              <a:rPr lang="en-GB" smtClean="0"/>
              <a:pPr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35A-9564-4641-92FE-DBBC110D4D85}" type="datetime1">
              <a:rPr lang="en-GB" smtClean="0"/>
              <a:pPr/>
              <a:t>10/12/2020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4FF7-977D-40CE-BA57-FFFF000F6F6B}" type="datetime1">
              <a:rPr lang="en-GB" smtClean="0"/>
              <a:pPr/>
              <a:t>10/12/2020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A88F-42D6-4C15-B9C0-3F56585BEBBA}" type="datetime1">
              <a:rPr lang="en-GB" smtClean="0"/>
              <a:pPr/>
              <a:t>10/12/2020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9605-10E7-4139-8451-6C9F403534F4}" type="datetime1">
              <a:rPr lang="en-GB" smtClean="0"/>
              <a:pPr/>
              <a:t>10/12/2020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1D88-65F9-4B7F-B359-FBC472A2855F}" type="datetime1">
              <a:rPr lang="en-GB" smtClean="0"/>
              <a:pPr/>
              <a:t>10/12/2020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6F7C-1FEF-4D72-940A-1BFD05C79EA8}" type="datetime1">
              <a:rPr lang="en-GB" smtClean="0"/>
              <a:pPr/>
              <a:t>10/12/2020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7D9A2-50F2-40F8-9969-74200E7FCF46}" type="datetime1">
              <a:rPr lang="en-GB" smtClean="0"/>
              <a:pPr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uglobal.com/" TargetMode="External"/><Relationship Id="rId2" Type="http://schemas.openxmlformats.org/officeDocument/2006/relationships/hyperlink" Target="https://www.dmu.ac.uk/community/public-engagement/student-volunteering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emontfortsu.com/activities/studentgroups/" TargetMode="External"/><Relationship Id="rId4" Type="http://schemas.openxmlformats.org/officeDocument/2006/relationships/hyperlink" Target="https://www.demontfortsu.com/voice/campaigns/ideashub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528" y="64679"/>
            <a:ext cx="8568952" cy="2403698"/>
          </a:xfrm>
        </p:spPr>
        <p:txBody>
          <a:bodyPr>
            <a:normAutofit/>
          </a:bodyPr>
          <a:lstStyle/>
          <a:p>
            <a:r>
              <a:rPr lang="en-US" sz="6000" b="1" dirty="0"/>
              <a:t>Making the Links: </a:t>
            </a:r>
            <a:br>
              <a:rPr lang="en-US" b="1" dirty="0"/>
            </a:br>
            <a:r>
              <a:rPr lang="en-GB" sz="3600" dirty="0"/>
              <a:t>De Montfort University and the UN Sustainable Development Goals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5301208"/>
            <a:ext cx="8291264" cy="864096"/>
          </a:xfrm>
        </p:spPr>
        <p:txBody>
          <a:bodyPr>
            <a:normAutofit lnSpcReduction="10000"/>
          </a:bodyPr>
          <a:lstStyle/>
          <a:p>
            <a:r>
              <a:rPr lang="en-GB" sz="2600" b="1" i="1" dirty="0">
                <a:solidFill>
                  <a:schemeClr val="bg1">
                    <a:lumMod val="50000"/>
                  </a:schemeClr>
                </a:solidFill>
              </a:rPr>
              <a:t>Part of the SDG Teach-in at DMU</a:t>
            </a:r>
            <a:endParaRPr lang="en-GB" sz="2600" i="1" dirty="0"/>
          </a:p>
          <a:p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February </a:t>
            </a:r>
            <a:r>
              <a:rPr lang="en-GB" sz="2200">
                <a:solidFill>
                  <a:schemeClr val="bg1">
                    <a:lumMod val="50000"/>
                  </a:schemeClr>
                </a:solidFill>
              </a:rPr>
              <a:t>22</a:t>
            </a:r>
            <a:r>
              <a:rPr lang="en-GB" sz="2200" baseline="3000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GB" sz="2200">
                <a:solidFill>
                  <a:schemeClr val="bg1">
                    <a:lumMod val="50000"/>
                  </a:schemeClr>
                </a:solidFill>
              </a:rPr>
              <a:t> to March 5</a:t>
            </a:r>
            <a:r>
              <a:rPr lang="en-GB" sz="2200" baseline="3000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sz="2200">
                <a:solidFill>
                  <a:schemeClr val="bg1">
                    <a:lumMod val="50000"/>
                  </a:schemeClr>
                </a:solidFill>
              </a:rPr>
              <a:t> 2021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GB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F3AEF9-1177-4E2B-8375-3A2AFC5CD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04" y="2410228"/>
            <a:ext cx="2314916" cy="23149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847" y="136525"/>
            <a:ext cx="8229600" cy="717516"/>
          </a:xfrm>
        </p:spPr>
        <p:txBody>
          <a:bodyPr>
            <a:noAutofit/>
          </a:bodyPr>
          <a:lstStyle/>
          <a:p>
            <a:r>
              <a:rPr lang="en-GB" sz="3600" dirty="0"/>
              <a:t>Discussion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36002"/>
            <a:ext cx="8964488" cy="1166428"/>
          </a:xfrm>
        </p:spPr>
        <p:txBody>
          <a:bodyPr/>
          <a:lstStyle/>
          <a:p>
            <a:r>
              <a:rPr lang="en-GB" dirty="0"/>
              <a:t>Which goal do you think is most strongly connected to your course?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1C4170-6C2F-4592-8E52-60F2FB1F93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4392"/>
            <a:ext cx="9144000" cy="466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50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GB" dirty="0"/>
              <a:t>Get involved at DMU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928992" cy="49685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altLang="en-US" sz="3200" dirty="0"/>
              <a:t>Follow </a:t>
            </a:r>
            <a:r>
              <a:rPr lang="en-GB" altLang="en-US" sz="3200" b="1" dirty="0"/>
              <a:t>#SustainableDMU </a:t>
            </a:r>
            <a:r>
              <a:rPr lang="en-GB" altLang="en-US" sz="3200" dirty="0"/>
              <a:t>on social media for latest news on events and volunteering opportunities</a:t>
            </a:r>
          </a:p>
          <a:p>
            <a:pPr marL="0" indent="0">
              <a:buNone/>
            </a:pPr>
            <a:endParaRPr lang="en-GB" altLang="en-US" sz="3200" dirty="0"/>
          </a:p>
          <a:p>
            <a:pPr marL="0" indent="0">
              <a:buNone/>
            </a:pPr>
            <a:r>
              <a:rPr lang="en-GB" altLang="en-US" sz="3200" dirty="0"/>
              <a:t>Also look up…</a:t>
            </a:r>
          </a:p>
          <a:p>
            <a:endParaRPr lang="en-GB" altLang="en-US" sz="3200" dirty="0">
              <a:hlinkClick r:id="rId2"/>
            </a:endParaRPr>
          </a:p>
          <a:p>
            <a:r>
              <a:rPr lang="en-GB" altLang="en-US" sz="3200" dirty="0">
                <a:hlinkClick r:id="rId2"/>
              </a:rPr>
              <a:t>#DMULocal </a:t>
            </a:r>
            <a:r>
              <a:rPr lang="en-GB" altLang="en-US" sz="3200" dirty="0"/>
              <a:t>– volunteer in the local community</a:t>
            </a:r>
          </a:p>
          <a:p>
            <a:r>
              <a:rPr lang="en-GB" altLang="en-US" sz="3200" dirty="0">
                <a:hlinkClick r:id="rId3"/>
              </a:rPr>
              <a:t>#DMUGlobal </a:t>
            </a:r>
            <a:r>
              <a:rPr lang="en-GB" altLang="en-US" sz="3200" dirty="0"/>
              <a:t>– support sustainability through an inspiring study trip (online or in-person)</a:t>
            </a:r>
          </a:p>
          <a:p>
            <a:r>
              <a:rPr lang="en-GB" altLang="en-US" sz="3200" dirty="0">
                <a:hlinkClick r:id="rId4"/>
              </a:rPr>
              <a:t>DSU Ideas Hub</a:t>
            </a:r>
            <a:r>
              <a:rPr lang="en-GB" altLang="en-US" sz="3200" dirty="0"/>
              <a:t>: put forward an idea, gain 15 likes and gain support from DSU</a:t>
            </a:r>
          </a:p>
          <a:p>
            <a:r>
              <a:rPr lang="en-GB" altLang="en-US" sz="3200" dirty="0">
                <a:hlinkClick r:id="rId5"/>
              </a:rPr>
              <a:t>DSU Student Societies</a:t>
            </a:r>
            <a:r>
              <a:rPr lang="en-GB" altLang="en-US" sz="3200" dirty="0"/>
              <a:t>: several societies focus on social/environmental issues, such as “Enactus” and “Go Eco”</a:t>
            </a:r>
          </a:p>
          <a:p>
            <a:endParaRPr lang="en-GB" altLang="en-US" dirty="0"/>
          </a:p>
          <a:p>
            <a:endParaRPr lang="en-GB" alt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773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 for the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4477"/>
            <a:ext cx="6372200" cy="4525963"/>
          </a:xfrm>
        </p:spPr>
        <p:txBody>
          <a:bodyPr>
            <a:normAutofit/>
          </a:bodyPr>
          <a:lstStyle/>
          <a:p>
            <a:r>
              <a:rPr lang="en-GB" dirty="0"/>
              <a:t>Introduce the SDGs</a:t>
            </a:r>
          </a:p>
          <a:p>
            <a:pPr lvl="1"/>
            <a:r>
              <a:rPr lang="en-GB" dirty="0"/>
              <a:t>DMU’s commitment</a:t>
            </a:r>
          </a:p>
          <a:p>
            <a:pPr lvl="1"/>
            <a:r>
              <a:rPr lang="en-GB" dirty="0"/>
              <a:t>Links to your course</a:t>
            </a:r>
          </a:p>
          <a:p>
            <a:endParaRPr lang="en-GB" dirty="0"/>
          </a:p>
          <a:p>
            <a:r>
              <a:rPr lang="en-GB" dirty="0"/>
              <a:t>How you can contribute</a:t>
            </a:r>
          </a:p>
          <a:p>
            <a:pPr lvl="1"/>
            <a:r>
              <a:rPr lang="en-GB" dirty="0"/>
              <a:t>Via your course</a:t>
            </a:r>
          </a:p>
          <a:p>
            <a:pPr lvl="1"/>
            <a:r>
              <a:rPr lang="en-GB" dirty="0"/>
              <a:t>Via volunteering, societies and 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00808"/>
            <a:ext cx="3235167" cy="32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85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74" y="-1008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The Big Picture: What is a university for?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3FF1E33-60B4-4AFA-B427-B6306C0562E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472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663C2-CB78-4D8E-A3EE-131E0AE69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811EA-E95B-43DF-A98E-D61864A8C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B835D2-4C1C-41BB-9D03-51AC728CB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91" y="972681"/>
            <a:ext cx="8100392" cy="49126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D5F3A44-B05C-4709-8E3A-8F5A6D0315C5}"/>
              </a:ext>
            </a:extLst>
          </p:cNvPr>
          <p:cNvSpPr txBox="1">
            <a:spLocks/>
          </p:cNvSpPr>
          <p:nvPr/>
        </p:nvSpPr>
        <p:spPr>
          <a:xfrm>
            <a:off x="29574" y="-1008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The Big Picture: What is a university for?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84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847" y="136525"/>
            <a:ext cx="8229600" cy="717516"/>
          </a:xfrm>
        </p:spPr>
        <p:txBody>
          <a:bodyPr>
            <a:noAutofit/>
          </a:bodyPr>
          <a:lstStyle/>
          <a:p>
            <a:r>
              <a:rPr lang="en-GB" sz="3600" dirty="0"/>
              <a:t>Achieving Public Good: Contributing to the UN Sustainable Development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15" y="1124744"/>
            <a:ext cx="8229600" cy="2016224"/>
          </a:xfrm>
        </p:spPr>
        <p:txBody>
          <a:bodyPr>
            <a:normAutofit/>
          </a:bodyPr>
          <a:lstStyle/>
          <a:p>
            <a:r>
              <a:rPr lang="en-GB" sz="2400" dirty="0"/>
              <a:t>A transformative agenda for 2030</a:t>
            </a:r>
          </a:p>
          <a:p>
            <a:pPr lvl="1"/>
            <a:r>
              <a:rPr lang="en-GB" sz="2000" dirty="0"/>
              <a:t>Agreed via United Nations in September 2015</a:t>
            </a:r>
          </a:p>
          <a:p>
            <a:pPr lvl="1"/>
            <a:r>
              <a:rPr lang="en-GB" sz="2000" dirty="0"/>
              <a:t>A focus for all activity at DMU – study, research and 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1C4170-6C2F-4592-8E52-60F2FB1F93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9292"/>
            <a:ext cx="9036496" cy="461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44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99"/>
            <a:ext cx="8229600" cy="850106"/>
          </a:xfrm>
        </p:spPr>
        <p:txBody>
          <a:bodyPr/>
          <a:lstStyle/>
          <a:p>
            <a:r>
              <a:rPr lang="en-GB" dirty="0"/>
              <a:t>(Always) a topical issue!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23" y="4509120"/>
            <a:ext cx="1515941" cy="1933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/>
              <a:t>From the Guardian:</a:t>
            </a:r>
          </a:p>
          <a:p>
            <a:pPr marL="0" indent="0">
              <a:buNone/>
            </a:pPr>
            <a:r>
              <a:rPr lang="en-GB" sz="1050" dirty="0"/>
              <a:t>https://www.theguardian.com/environment/2018/jul/26/just-13-of-global-oceans-undamaged-by-humanity-research-reveals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61" y="980728"/>
            <a:ext cx="7619259" cy="5128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466" y="3068960"/>
            <a:ext cx="15049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02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63FE70-AE33-4726-A3B7-447B09360B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8064" cy="386104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78AFCC-B46F-4AA9-844A-05A9F05235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77916"/>
            <a:ext cx="3945618" cy="201868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0A031B-2707-428F-9D78-5296B38D20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" y="3708396"/>
            <a:ext cx="9141417" cy="311519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A0941E-BF60-4852-89B7-235D1473A1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3927668" cy="187791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8" y="0"/>
            <a:ext cx="6356632" cy="58127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/>
              <a:t>SDG Teach-in: Feb 22-26 2021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04807" y="6126163"/>
            <a:ext cx="4649688" cy="5812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Photos from DMU SDG Teach-in, February 2018</a:t>
            </a:r>
          </a:p>
        </p:txBody>
      </p:sp>
    </p:spTree>
    <p:extLst>
      <p:ext uri="{BB962C8B-B14F-4D97-AF65-F5344CB8AC3E}">
        <p14:creationId xmlns:p14="http://schemas.microsoft.com/office/powerpoint/2010/main" val="3866982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381" y="116631"/>
            <a:ext cx="9166381" cy="837725"/>
          </a:xfrm>
        </p:spPr>
        <p:txBody>
          <a:bodyPr>
            <a:noAutofit/>
          </a:bodyPr>
          <a:lstStyle/>
          <a:p>
            <a:r>
              <a:rPr lang="en-GB" sz="3600" dirty="0"/>
              <a:t>This is important to DMU and its students!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755576" y="3140968"/>
            <a:ext cx="8280920" cy="2927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180000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“We will equip students and staff with an understanding of </a:t>
            </a: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challenges of sustainability and sustainable development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will approach learning, teaching and assessment mindful of the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opportunities to contribute locally and globally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the public good and environmental futures as well as of our impact on a resource-limited world.”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DMU University Learning Teaching and Assessment Strategy, 2018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5536" y="1124744"/>
            <a:ext cx="6480720" cy="160769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82% of DMU students agree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sustainable development should be incorporated and promoted within all DMU courses</a:t>
            </a:r>
          </a:p>
          <a:p>
            <a:pPr algn="ctr"/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NUS Student Survey (2017)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59126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847" y="136525"/>
            <a:ext cx="8229600" cy="717516"/>
          </a:xfrm>
        </p:spPr>
        <p:txBody>
          <a:bodyPr>
            <a:noAutofit/>
          </a:bodyPr>
          <a:lstStyle/>
          <a:p>
            <a:r>
              <a:rPr lang="en-GB" sz="3600" dirty="0"/>
              <a:t>Discussion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36002"/>
            <a:ext cx="8964488" cy="1166428"/>
          </a:xfrm>
        </p:spPr>
        <p:txBody>
          <a:bodyPr/>
          <a:lstStyle/>
          <a:p>
            <a:r>
              <a:rPr lang="en-GB" dirty="0"/>
              <a:t>Which goal(s) are most urgent or important where you grew up (whether UK or overseas)?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1C4170-6C2F-4592-8E52-60F2FB1F93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4392"/>
            <a:ext cx="9144000" cy="466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983</Words>
  <Application>Microsoft Office PowerPoint</Application>
  <PresentationFormat>On-screen Show (4:3)</PresentationFormat>
  <Paragraphs>93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Making the Links:  De Montfort University and the UN Sustainable Development Goals</vt:lpstr>
      <vt:lpstr>Aims for the Activity</vt:lpstr>
      <vt:lpstr>The Big Picture: What is a university for?</vt:lpstr>
      <vt:lpstr>PowerPoint Presentation</vt:lpstr>
      <vt:lpstr>Achieving Public Good: Contributing to the UN Sustainable Development Goals</vt:lpstr>
      <vt:lpstr>(Always) a topical issue!</vt:lpstr>
      <vt:lpstr>SDG Teach-in: Feb 22-26 2021</vt:lpstr>
      <vt:lpstr>This is important to DMU and its students!</vt:lpstr>
      <vt:lpstr>Discussion 1</vt:lpstr>
      <vt:lpstr>Discussion 2</vt:lpstr>
      <vt:lpstr>Get involved at DMU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Header: title, name..</dc:title>
  <dc:creator>User</dc:creator>
  <cp:lastModifiedBy>Andrew Reeves</cp:lastModifiedBy>
  <cp:revision>56</cp:revision>
  <dcterms:created xsi:type="dcterms:W3CDTF">2016-05-10T12:49:54Z</dcterms:created>
  <dcterms:modified xsi:type="dcterms:W3CDTF">2020-12-10T17:14:03Z</dcterms:modified>
</cp:coreProperties>
</file>