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ec-admin.dmu.ac.uk\shares\ESTATES\Estate%20Management\Environment%20and%20Sustainability\ESD\NUS%20skills%20for%20sustainable%20development\NUS_SustSkillsDMU_Multiyr_16to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lec-admin.dmu.ac.uk\shares\ESTATES\Estate%20Management\Environment%20and%20Sustainability\ESD\NUS%20skills%20for%20sustainable%20development\NUS_SustSkillsDMU_Multiyr_16to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lec-admin.dmu.ac.uk\shares\ESTATES\Estate%20Management\Environment%20and%20Sustainability\ESD\NUS%20skills%20for%20sustainable%20development\NUS_SustSkillsDMU_Multiyr_16to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'Analysis 2023'!$A$196:$A$209</c:f>
              <c:strCache>
                <c:ptCount val="14"/>
                <c:pt idx="0">
                  <c:v>Accountability and ethics     </c:v>
                </c:pt>
                <c:pt idx="1">
                  <c:v>Biological diversity and nature</c:v>
                </c:pt>
                <c:pt idx="2">
                  <c:v>Citizenship and democracy</c:v>
                </c:pt>
                <c:pt idx="3">
                  <c:v>Consumerism, global and ethical trade</c:v>
                </c:pt>
                <c:pt idx="4">
                  <c:v>Corporate social responsibility / business ethics</c:v>
                </c:pt>
                <c:pt idx="5">
                  <c:v>Cultural diversity and equality</c:v>
                </c:pt>
                <c:pt idx="6">
                  <c:v>Ecosystems and ecological principles</c:v>
                </c:pt>
                <c:pt idx="7">
                  <c:v>Rural and urban development</c:v>
                </c:pt>
                <c:pt idx="8">
                  <c:v>Social justice </c:v>
                </c:pt>
                <c:pt idx="9">
                  <c:v>Health and wellbeing</c:v>
                </c:pt>
                <c:pt idx="10">
                  <c:v>Human rights  </c:v>
                </c:pt>
                <c:pt idx="11">
                  <c:v>Climate change</c:v>
                </c:pt>
                <c:pt idx="12">
                  <c:v>Waste, water, energy</c:v>
                </c:pt>
                <c:pt idx="13">
                  <c:v>Colonialism and its influences in the past and today</c:v>
                </c:pt>
              </c:strCache>
            </c:strRef>
          </c:cat>
          <c:val>
            <c:numRef>
              <c:f>'Analysis 2023'!$C$196:$C$209</c:f>
              <c:numCache>
                <c:formatCode>0.00%</c:formatCode>
                <c:ptCount val="14"/>
                <c:pt idx="0">
                  <c:v>0.46649484536082475</c:v>
                </c:pt>
                <c:pt idx="1">
                  <c:v>0.28608247422680411</c:v>
                </c:pt>
                <c:pt idx="2">
                  <c:v>0.23969072164948454</c:v>
                </c:pt>
                <c:pt idx="3">
                  <c:v>0.35051546391752575</c:v>
                </c:pt>
                <c:pt idx="4">
                  <c:v>0.35051546391752575</c:v>
                </c:pt>
                <c:pt idx="5">
                  <c:v>0.42010309278350516</c:v>
                </c:pt>
                <c:pt idx="6">
                  <c:v>0.50515463917525771</c:v>
                </c:pt>
                <c:pt idx="7">
                  <c:v>0.29381443298969073</c:v>
                </c:pt>
                <c:pt idx="8">
                  <c:v>0.29639175257731959</c:v>
                </c:pt>
                <c:pt idx="9">
                  <c:v>0.34020618556701032</c:v>
                </c:pt>
                <c:pt idx="10">
                  <c:v>0.43041237113402064</c:v>
                </c:pt>
                <c:pt idx="11">
                  <c:v>0.40463917525773196</c:v>
                </c:pt>
                <c:pt idx="12">
                  <c:v>0.36597938144329895</c:v>
                </c:pt>
                <c:pt idx="13">
                  <c:v>0.27061855670103091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DF-4BFD-9A59-72871D15B6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11969279"/>
        <c:axId val="1311985087"/>
      </c:barChart>
      <c:catAx>
        <c:axId val="13119692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1985087"/>
        <c:crosses val="autoZero"/>
        <c:auto val="1"/>
        <c:lblAlgn val="ctr"/>
        <c:lblOffset val="100"/>
        <c:noMultiLvlLbl val="0"/>
      </c:catAx>
      <c:valAx>
        <c:axId val="131198508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1969279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'Analysis 2023'!$K$166</c:f>
              <c:strCache>
                <c:ptCount val="1"/>
                <c:pt idx="0">
                  <c:v>Very important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'Analysis 2023'!$A$167:$A$177</c:f>
              <c:strCache>
                <c:ptCount val="11"/>
                <c:pt idx="0">
                  <c:v>Understanding how human activity is affecting nature</c:v>
                </c:pt>
                <c:pt idx="1">
                  <c:v>The causes of inequality in the world  </c:v>
                </c:pt>
                <c:pt idx="2">
                  <c:v>Using resources efficiently to limit the impact on the environment and other people</c:v>
                </c:pt>
                <c:pt idx="3">
                  <c:v>Considering ethical issues linked to your subject</c:v>
                </c:pt>
                <c:pt idx="4">
                  <c:v>Challenging the way we do things now (like business, politics, education)</c:v>
                </c:pt>
                <c:pt idx="5">
                  <c:v>Looking at global problems from the perspective of people from around the world</c:v>
                </c:pt>
                <c:pt idx="6">
                  <c:v>Looking at a problem using information from different subjects or disciplines</c:v>
                </c:pt>
                <c:pt idx="7">
                  <c:v>Solving problems by thinking about whole systems – including different connections and interactions</c:v>
                </c:pt>
                <c:pt idx="8">
                  <c:v>Planning for the long term, as well as the short term</c:v>
                </c:pt>
                <c:pt idx="9">
                  <c:v>Understanding how to create change</c:v>
                </c:pt>
                <c:pt idx="10">
                  <c:v>Communicating complex information clearly and effectively to different types of people</c:v>
                </c:pt>
              </c:strCache>
            </c:strRef>
          </c:cat>
          <c:val>
            <c:numRef>
              <c:f>'Analysis 2023'!$K$167:$K$177</c:f>
              <c:numCache>
                <c:formatCode>0.00%</c:formatCode>
                <c:ptCount val="11"/>
                <c:pt idx="0">
                  <c:v>0.42783505154639173</c:v>
                </c:pt>
                <c:pt idx="1">
                  <c:v>0.45103092783505155</c:v>
                </c:pt>
                <c:pt idx="2">
                  <c:v>0.52577319587628868</c:v>
                </c:pt>
                <c:pt idx="3">
                  <c:v>0.52319587628865982</c:v>
                </c:pt>
                <c:pt idx="4">
                  <c:v>0.46391752577319589</c:v>
                </c:pt>
                <c:pt idx="5">
                  <c:v>0.46649484536082475</c:v>
                </c:pt>
                <c:pt idx="6">
                  <c:v>0.49226804123711343</c:v>
                </c:pt>
                <c:pt idx="7">
                  <c:v>0.5489690721649485</c:v>
                </c:pt>
                <c:pt idx="8">
                  <c:v>0.59793814432989689</c:v>
                </c:pt>
                <c:pt idx="9">
                  <c:v>0.56185567010309279</c:v>
                </c:pt>
                <c:pt idx="10">
                  <c:v>0.62371134020618557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CB-4015-ADA7-2DA25506F23B}"/>
            </c:ext>
          </c:extLst>
        </c:ser>
        <c:ser>
          <c:idx val="1"/>
          <c:order val="1"/>
          <c:tx>
            <c:strRef>
              <c:f>'Analysis 2023'!$L$166</c:f>
              <c:strCache>
                <c:ptCount val="1"/>
                <c:pt idx="0">
                  <c:v>Fairly important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'Analysis 2023'!$A$167:$A$177</c:f>
              <c:strCache>
                <c:ptCount val="11"/>
                <c:pt idx="0">
                  <c:v>Understanding how human activity is affecting nature</c:v>
                </c:pt>
                <c:pt idx="1">
                  <c:v>The causes of inequality in the world  </c:v>
                </c:pt>
                <c:pt idx="2">
                  <c:v>Using resources efficiently to limit the impact on the environment and other people</c:v>
                </c:pt>
                <c:pt idx="3">
                  <c:v>Considering ethical issues linked to your subject</c:v>
                </c:pt>
                <c:pt idx="4">
                  <c:v>Challenging the way we do things now (like business, politics, education)</c:v>
                </c:pt>
                <c:pt idx="5">
                  <c:v>Looking at global problems from the perspective of people from around the world</c:v>
                </c:pt>
                <c:pt idx="6">
                  <c:v>Looking at a problem using information from different subjects or disciplines</c:v>
                </c:pt>
                <c:pt idx="7">
                  <c:v>Solving problems by thinking about whole systems – including different connections and interactions</c:v>
                </c:pt>
                <c:pt idx="8">
                  <c:v>Planning for the long term, as well as the short term</c:v>
                </c:pt>
                <c:pt idx="9">
                  <c:v>Understanding how to create change</c:v>
                </c:pt>
                <c:pt idx="10">
                  <c:v>Communicating complex information clearly and effectively to different types of people</c:v>
                </c:pt>
              </c:strCache>
            </c:strRef>
          </c:cat>
          <c:val>
            <c:numRef>
              <c:f>'Analysis 2023'!$L$167:$L$177</c:f>
              <c:numCache>
                <c:formatCode>0.00%</c:formatCode>
                <c:ptCount val="11"/>
                <c:pt idx="0">
                  <c:v>0.30670103092783507</c:v>
                </c:pt>
                <c:pt idx="1">
                  <c:v>0.3015463917525773</c:v>
                </c:pt>
                <c:pt idx="2">
                  <c:v>0.30670103092783507</c:v>
                </c:pt>
                <c:pt idx="3">
                  <c:v>0.31443298969072164</c:v>
                </c:pt>
                <c:pt idx="4">
                  <c:v>0.33505154639175255</c:v>
                </c:pt>
                <c:pt idx="5">
                  <c:v>0.32216494845360827</c:v>
                </c:pt>
                <c:pt idx="6">
                  <c:v>0.32989690721649484</c:v>
                </c:pt>
                <c:pt idx="7">
                  <c:v>0.28350515463917525</c:v>
                </c:pt>
                <c:pt idx="8">
                  <c:v>0.28092783505154639</c:v>
                </c:pt>
                <c:pt idx="9">
                  <c:v>0.27319587628865977</c:v>
                </c:pt>
                <c:pt idx="10">
                  <c:v>0.27835051546391754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CB-4015-ADA7-2DA25506F23B}"/>
            </c:ext>
          </c:extLst>
        </c:ser>
        <c:ser>
          <c:idx val="2"/>
          <c:order val="2"/>
          <c:tx>
            <c:strRef>
              <c:f>'Analysis 2023'!$M$166</c:f>
              <c:strCache>
                <c:ptCount val="1"/>
                <c:pt idx="0">
                  <c:v>Neither important nor unimportant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'Analysis 2023'!$A$167:$A$177</c:f>
              <c:strCache>
                <c:ptCount val="11"/>
                <c:pt idx="0">
                  <c:v>Understanding how human activity is affecting nature</c:v>
                </c:pt>
                <c:pt idx="1">
                  <c:v>The causes of inequality in the world  </c:v>
                </c:pt>
                <c:pt idx="2">
                  <c:v>Using resources efficiently to limit the impact on the environment and other people</c:v>
                </c:pt>
                <c:pt idx="3">
                  <c:v>Considering ethical issues linked to your subject</c:v>
                </c:pt>
                <c:pt idx="4">
                  <c:v>Challenging the way we do things now (like business, politics, education)</c:v>
                </c:pt>
                <c:pt idx="5">
                  <c:v>Looking at global problems from the perspective of people from around the world</c:v>
                </c:pt>
                <c:pt idx="6">
                  <c:v>Looking at a problem using information from different subjects or disciplines</c:v>
                </c:pt>
                <c:pt idx="7">
                  <c:v>Solving problems by thinking about whole systems – including different connections and interactions</c:v>
                </c:pt>
                <c:pt idx="8">
                  <c:v>Planning for the long term, as well as the short term</c:v>
                </c:pt>
                <c:pt idx="9">
                  <c:v>Understanding how to create change</c:v>
                </c:pt>
                <c:pt idx="10">
                  <c:v>Communicating complex information clearly and effectively to different types of people</c:v>
                </c:pt>
              </c:strCache>
            </c:strRef>
          </c:cat>
          <c:val>
            <c:numRef>
              <c:f>'Analysis 2023'!$M$167:$M$177</c:f>
              <c:numCache>
                <c:formatCode>0.00%</c:formatCode>
                <c:ptCount val="11"/>
                <c:pt idx="0">
                  <c:v>8.7628865979381437E-2</c:v>
                </c:pt>
                <c:pt idx="1">
                  <c:v>0.13402061855670103</c:v>
                </c:pt>
                <c:pt idx="2">
                  <c:v>9.0206185567010308E-2</c:v>
                </c:pt>
                <c:pt idx="3">
                  <c:v>8.7628865979381437E-2</c:v>
                </c:pt>
                <c:pt idx="4">
                  <c:v>0.1056701030927835</c:v>
                </c:pt>
                <c:pt idx="5">
                  <c:v>0.10309278350515463</c:v>
                </c:pt>
                <c:pt idx="6">
                  <c:v>0.12628865979381443</c:v>
                </c:pt>
                <c:pt idx="7">
                  <c:v>0.10824742268041238</c:v>
                </c:pt>
                <c:pt idx="8">
                  <c:v>8.247422680412371E-2</c:v>
                </c:pt>
                <c:pt idx="9">
                  <c:v>9.2783505154639179E-2</c:v>
                </c:pt>
                <c:pt idx="10">
                  <c:v>5.4123711340206188E-2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CB-4015-ADA7-2DA25506F23B}"/>
            </c:ext>
          </c:extLst>
        </c:ser>
        <c:ser>
          <c:idx val="3"/>
          <c:order val="3"/>
          <c:tx>
            <c:strRef>
              <c:f>'Analysis 2023'!$N$166</c:f>
              <c:strCache>
                <c:ptCount val="1"/>
                <c:pt idx="0">
                  <c:v>Not important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'Analysis 2023'!$A$167:$A$177</c:f>
              <c:strCache>
                <c:ptCount val="11"/>
                <c:pt idx="0">
                  <c:v>Understanding how human activity is affecting nature</c:v>
                </c:pt>
                <c:pt idx="1">
                  <c:v>The causes of inequality in the world  </c:v>
                </c:pt>
                <c:pt idx="2">
                  <c:v>Using resources efficiently to limit the impact on the environment and other people</c:v>
                </c:pt>
                <c:pt idx="3">
                  <c:v>Considering ethical issues linked to your subject</c:v>
                </c:pt>
                <c:pt idx="4">
                  <c:v>Challenging the way we do things now (like business, politics, education)</c:v>
                </c:pt>
                <c:pt idx="5">
                  <c:v>Looking at global problems from the perspective of people from around the world</c:v>
                </c:pt>
                <c:pt idx="6">
                  <c:v>Looking at a problem using information from different subjects or disciplines</c:v>
                </c:pt>
                <c:pt idx="7">
                  <c:v>Solving problems by thinking about whole systems – including different connections and interactions</c:v>
                </c:pt>
                <c:pt idx="8">
                  <c:v>Planning for the long term, as well as the short term</c:v>
                </c:pt>
                <c:pt idx="9">
                  <c:v>Understanding how to create change</c:v>
                </c:pt>
                <c:pt idx="10">
                  <c:v>Communicating complex information clearly and effectively to different types of people</c:v>
                </c:pt>
              </c:strCache>
            </c:strRef>
          </c:cat>
          <c:val>
            <c:numRef>
              <c:f>'Analysis 2023'!$N$167:$N$177</c:f>
              <c:numCache>
                <c:formatCode>0.00%</c:formatCode>
                <c:ptCount val="11"/>
                <c:pt idx="0">
                  <c:v>6.4432989690721643E-2</c:v>
                </c:pt>
                <c:pt idx="1">
                  <c:v>5.4123711340206188E-2</c:v>
                </c:pt>
                <c:pt idx="2">
                  <c:v>3.3505154639175257E-2</c:v>
                </c:pt>
                <c:pt idx="3">
                  <c:v>3.0927835051546393E-2</c:v>
                </c:pt>
                <c:pt idx="4">
                  <c:v>5.1546391752577317E-2</c:v>
                </c:pt>
                <c:pt idx="5">
                  <c:v>3.608247422680412E-2</c:v>
                </c:pt>
                <c:pt idx="6">
                  <c:v>2.0618556701030927E-2</c:v>
                </c:pt>
                <c:pt idx="7">
                  <c:v>2.5773195876288658E-2</c:v>
                </c:pt>
                <c:pt idx="8">
                  <c:v>7.7319587628865982E-3</c:v>
                </c:pt>
                <c:pt idx="9">
                  <c:v>4.1237113402061855E-2</c:v>
                </c:pt>
                <c:pt idx="10">
                  <c:v>1.804123711340206E-2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3CB-4015-ADA7-2DA25506F23B}"/>
            </c:ext>
          </c:extLst>
        </c:ser>
        <c:ser>
          <c:idx val="4"/>
          <c:order val="4"/>
          <c:tx>
            <c:strRef>
              <c:f>'Analysis 2023'!$O$166</c:f>
              <c:strCache>
                <c:ptCount val="1"/>
                <c:pt idx="0">
                  <c:v>Not important at all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'Analysis 2023'!$A$167:$A$177</c:f>
              <c:strCache>
                <c:ptCount val="11"/>
                <c:pt idx="0">
                  <c:v>Understanding how human activity is affecting nature</c:v>
                </c:pt>
                <c:pt idx="1">
                  <c:v>The causes of inequality in the world  </c:v>
                </c:pt>
                <c:pt idx="2">
                  <c:v>Using resources efficiently to limit the impact on the environment and other people</c:v>
                </c:pt>
                <c:pt idx="3">
                  <c:v>Considering ethical issues linked to your subject</c:v>
                </c:pt>
                <c:pt idx="4">
                  <c:v>Challenging the way we do things now (like business, politics, education)</c:v>
                </c:pt>
                <c:pt idx="5">
                  <c:v>Looking at global problems from the perspective of people from around the world</c:v>
                </c:pt>
                <c:pt idx="6">
                  <c:v>Looking at a problem using information from different subjects or disciplines</c:v>
                </c:pt>
                <c:pt idx="7">
                  <c:v>Solving problems by thinking about whole systems – including different connections and interactions</c:v>
                </c:pt>
                <c:pt idx="8">
                  <c:v>Planning for the long term, as well as the short term</c:v>
                </c:pt>
                <c:pt idx="9">
                  <c:v>Understanding how to create change</c:v>
                </c:pt>
                <c:pt idx="10">
                  <c:v>Communicating complex information clearly and effectively to different types of people</c:v>
                </c:pt>
              </c:strCache>
            </c:strRef>
          </c:cat>
          <c:val>
            <c:numRef>
              <c:f>'Analysis 2023'!$O$167:$O$177</c:f>
              <c:numCache>
                <c:formatCode>0.00%</c:formatCode>
                <c:ptCount val="11"/>
                <c:pt idx="0">
                  <c:v>2.5773195876288658E-2</c:v>
                </c:pt>
                <c:pt idx="1">
                  <c:v>2.3195876288659795E-2</c:v>
                </c:pt>
                <c:pt idx="2">
                  <c:v>1.0309278350515464E-2</c:v>
                </c:pt>
                <c:pt idx="3">
                  <c:v>2.5773195876288659E-3</c:v>
                </c:pt>
                <c:pt idx="4">
                  <c:v>1.0309278350515464E-2</c:v>
                </c:pt>
                <c:pt idx="5">
                  <c:v>2.3195876288659795E-2</c:v>
                </c:pt>
                <c:pt idx="6">
                  <c:v>2.5773195876288659E-3</c:v>
                </c:pt>
                <c:pt idx="7">
                  <c:v>2.5773195876288659E-3</c:v>
                </c:pt>
                <c:pt idx="8">
                  <c:v>1.0309278350515464E-2</c:v>
                </c:pt>
                <c:pt idx="9">
                  <c:v>5.1546391752577319E-3</c:v>
                </c:pt>
                <c:pt idx="10">
                  <c:v>2.5773195876288659E-3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CB-4015-ADA7-2DA25506F23B}"/>
            </c:ext>
          </c:extLst>
        </c:ser>
        <c:ser>
          <c:idx val="5"/>
          <c:order val="5"/>
          <c:tx>
            <c:strRef>
              <c:f>'Analysis 2023'!$P$166</c:f>
              <c:strCache>
                <c:ptCount val="1"/>
                <c:pt idx="0">
                  <c:v>Don't know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'Analysis 2023'!$A$167:$A$177</c:f>
              <c:strCache>
                <c:ptCount val="11"/>
                <c:pt idx="0">
                  <c:v>Understanding how human activity is affecting nature</c:v>
                </c:pt>
                <c:pt idx="1">
                  <c:v>The causes of inequality in the world  </c:v>
                </c:pt>
                <c:pt idx="2">
                  <c:v>Using resources efficiently to limit the impact on the environment and other people</c:v>
                </c:pt>
                <c:pt idx="3">
                  <c:v>Considering ethical issues linked to your subject</c:v>
                </c:pt>
                <c:pt idx="4">
                  <c:v>Challenging the way we do things now (like business, politics, education)</c:v>
                </c:pt>
                <c:pt idx="5">
                  <c:v>Looking at global problems from the perspective of people from around the world</c:v>
                </c:pt>
                <c:pt idx="6">
                  <c:v>Looking at a problem using information from different subjects or disciplines</c:v>
                </c:pt>
                <c:pt idx="7">
                  <c:v>Solving problems by thinking about whole systems – including different connections and interactions</c:v>
                </c:pt>
                <c:pt idx="8">
                  <c:v>Planning for the long term, as well as the short term</c:v>
                </c:pt>
                <c:pt idx="9">
                  <c:v>Understanding how to create change</c:v>
                </c:pt>
                <c:pt idx="10">
                  <c:v>Communicating complex information clearly and effectively to different types of people</c:v>
                </c:pt>
              </c:strCache>
            </c:strRef>
          </c:cat>
          <c:val>
            <c:numRef>
              <c:f>'Analysis 2023'!$P$167:$P$177</c:f>
              <c:numCache>
                <c:formatCode>0.00%</c:formatCode>
                <c:ptCount val="11"/>
                <c:pt idx="0">
                  <c:v>6.4432989690721643E-2</c:v>
                </c:pt>
                <c:pt idx="1">
                  <c:v>3.0927835051546393E-2</c:v>
                </c:pt>
                <c:pt idx="2">
                  <c:v>2.5773195876288658E-2</c:v>
                </c:pt>
                <c:pt idx="3">
                  <c:v>2.8350515463917526E-2</c:v>
                </c:pt>
                <c:pt idx="4">
                  <c:v>2.3195876288659795E-2</c:v>
                </c:pt>
                <c:pt idx="5">
                  <c:v>3.608247422680412E-2</c:v>
                </c:pt>
                <c:pt idx="6">
                  <c:v>2.5773195876288658E-2</c:v>
                </c:pt>
                <c:pt idx="7">
                  <c:v>2.5773195876288658E-2</c:v>
                </c:pt>
                <c:pt idx="8">
                  <c:v>1.804123711340206E-2</c:v>
                </c:pt>
                <c:pt idx="9">
                  <c:v>1.5463917525773196E-2</c:v>
                </c:pt>
                <c:pt idx="10">
                  <c:v>2.0618556701030927E-2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3CB-4015-ADA7-2DA25506F23B}"/>
            </c:ext>
          </c:extLst>
        </c:ser>
        <c:ser>
          <c:idx val="6"/>
          <c:order val="6"/>
          <c:tx>
            <c:strRef>
              <c:f>'Analysis 2023'!$Q$166</c:f>
              <c:strCache>
                <c:ptCount val="1"/>
                <c:pt idx="0">
                  <c:v>Rather not say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'Analysis 2023'!$A$167:$A$177</c:f>
              <c:strCache>
                <c:ptCount val="11"/>
                <c:pt idx="0">
                  <c:v>Understanding how human activity is affecting nature</c:v>
                </c:pt>
                <c:pt idx="1">
                  <c:v>The causes of inequality in the world  </c:v>
                </c:pt>
                <c:pt idx="2">
                  <c:v>Using resources efficiently to limit the impact on the environment and other people</c:v>
                </c:pt>
                <c:pt idx="3">
                  <c:v>Considering ethical issues linked to your subject</c:v>
                </c:pt>
                <c:pt idx="4">
                  <c:v>Challenging the way we do things now (like business, politics, education)</c:v>
                </c:pt>
                <c:pt idx="5">
                  <c:v>Looking at global problems from the perspective of people from around the world</c:v>
                </c:pt>
                <c:pt idx="6">
                  <c:v>Looking at a problem using information from different subjects or disciplines</c:v>
                </c:pt>
                <c:pt idx="7">
                  <c:v>Solving problems by thinking about whole systems – including different connections and interactions</c:v>
                </c:pt>
                <c:pt idx="8">
                  <c:v>Planning for the long term, as well as the short term</c:v>
                </c:pt>
                <c:pt idx="9">
                  <c:v>Understanding how to create change</c:v>
                </c:pt>
                <c:pt idx="10">
                  <c:v>Communicating complex information clearly and effectively to different types of people</c:v>
                </c:pt>
              </c:strCache>
            </c:strRef>
          </c:cat>
          <c:val>
            <c:numRef>
              <c:f>'Analysis 2023'!$Q$167:$Q$177</c:f>
              <c:numCache>
                <c:formatCode>0.00%</c:formatCode>
                <c:ptCount val="11"/>
                <c:pt idx="0">
                  <c:v>2.0618556701030927E-2</c:v>
                </c:pt>
                <c:pt idx="1">
                  <c:v>2.5773195876288659E-3</c:v>
                </c:pt>
                <c:pt idx="2">
                  <c:v>2.5773195876288659E-3</c:v>
                </c:pt>
                <c:pt idx="3">
                  <c:v>5.1546391752577319E-3</c:v>
                </c:pt>
                <c:pt idx="4">
                  <c:v>5.1546391752577319E-3</c:v>
                </c:pt>
                <c:pt idx="5">
                  <c:v>2.5773195876288659E-3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7.7319587628865982E-3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3CB-4015-ADA7-2DA25506F2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95946816"/>
        <c:axId val="1495945152"/>
      </c:barChart>
      <c:catAx>
        <c:axId val="1495946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5945152"/>
        <c:crosses val="autoZero"/>
        <c:auto val="1"/>
        <c:lblAlgn val="ctr"/>
        <c:lblOffset val="100"/>
        <c:noMultiLvlLbl val="0"/>
      </c:catAx>
      <c:valAx>
        <c:axId val="149594515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5946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'Analysis 2023'!$J$217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'Analysis 2023'!$A$218:$A$221</c:f>
              <c:strCache>
                <c:ptCount val="4"/>
                <c:pt idx="0">
                  <c:v>Perspectives from cultures around the world</c:v>
                </c:pt>
                <c:pt idx="1">
                  <c:v>Perspectives from groups underrepresented in our society</c:v>
                </c:pt>
                <c:pt idx="2">
                  <c:v>Perspectives from cultures around the world</c:v>
                </c:pt>
                <c:pt idx="3">
                  <c:v>How the ways in which I am taught and the content I learn has been influenced by processes like colonialism</c:v>
                </c:pt>
              </c:strCache>
            </c:strRef>
          </c:cat>
          <c:val>
            <c:numRef>
              <c:f>'Analysis 2023'!$J$218:$J$221</c:f>
              <c:numCache>
                <c:formatCode>0.00%</c:formatCode>
                <c:ptCount val="4"/>
                <c:pt idx="0">
                  <c:v>0.26288659793814434</c:v>
                </c:pt>
                <c:pt idx="1">
                  <c:v>0.25515463917525771</c:v>
                </c:pt>
                <c:pt idx="2">
                  <c:v>0.2345360824742268</c:v>
                </c:pt>
                <c:pt idx="3">
                  <c:v>0.22680412371134021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92-4EE7-873C-9A500FF3DF0D}"/>
            </c:ext>
          </c:extLst>
        </c:ser>
        <c:ser>
          <c:idx val="1"/>
          <c:order val="1"/>
          <c:tx>
            <c:strRef>
              <c:f>'Analysis 2023'!$K$217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'Analysis 2023'!$A$218:$A$221</c:f>
              <c:strCache>
                <c:ptCount val="4"/>
                <c:pt idx="0">
                  <c:v>Perspectives from cultures around the world</c:v>
                </c:pt>
                <c:pt idx="1">
                  <c:v>Perspectives from groups underrepresented in our society</c:v>
                </c:pt>
                <c:pt idx="2">
                  <c:v>Perspectives from cultures around the world</c:v>
                </c:pt>
                <c:pt idx="3">
                  <c:v>How the ways in which I am taught and the content I learn has been influenced by processes like colonialism</c:v>
                </c:pt>
              </c:strCache>
            </c:strRef>
          </c:cat>
          <c:val>
            <c:numRef>
              <c:f>'Analysis 2023'!$K$218:$K$221</c:f>
              <c:numCache>
                <c:formatCode>0.00%</c:formatCode>
                <c:ptCount val="4"/>
                <c:pt idx="0">
                  <c:v>0.43556701030927836</c:v>
                </c:pt>
                <c:pt idx="1">
                  <c:v>0.37628865979381443</c:v>
                </c:pt>
                <c:pt idx="2">
                  <c:v>0.44587628865979384</c:v>
                </c:pt>
                <c:pt idx="3">
                  <c:v>0.31958762886597936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92-4EE7-873C-9A500FF3DF0D}"/>
            </c:ext>
          </c:extLst>
        </c:ser>
        <c:ser>
          <c:idx val="2"/>
          <c:order val="2"/>
          <c:tx>
            <c:strRef>
              <c:f>'Analysis 2023'!$L$217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'Analysis 2023'!$A$218:$A$221</c:f>
              <c:strCache>
                <c:ptCount val="4"/>
                <c:pt idx="0">
                  <c:v>Perspectives from cultures around the world</c:v>
                </c:pt>
                <c:pt idx="1">
                  <c:v>Perspectives from groups underrepresented in our society</c:v>
                </c:pt>
                <c:pt idx="2">
                  <c:v>Perspectives from cultures around the world</c:v>
                </c:pt>
                <c:pt idx="3">
                  <c:v>How the ways in which I am taught and the content I learn has been influenced by processes like colonialism</c:v>
                </c:pt>
              </c:strCache>
            </c:strRef>
          </c:cat>
          <c:val>
            <c:numRef>
              <c:f>'Analysis 2023'!$L$218:$L$221</c:f>
              <c:numCache>
                <c:formatCode>0.00%</c:formatCode>
                <c:ptCount val="4"/>
                <c:pt idx="0">
                  <c:v>0.17783505154639176</c:v>
                </c:pt>
                <c:pt idx="1">
                  <c:v>0.20103092783505155</c:v>
                </c:pt>
                <c:pt idx="2">
                  <c:v>0.14948453608247422</c:v>
                </c:pt>
                <c:pt idx="3">
                  <c:v>0.21391752577319587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92-4EE7-873C-9A500FF3DF0D}"/>
            </c:ext>
          </c:extLst>
        </c:ser>
        <c:ser>
          <c:idx val="3"/>
          <c:order val="3"/>
          <c:tx>
            <c:strRef>
              <c:f>'Analysis 2023'!$M$217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'Analysis 2023'!$A$218:$A$221</c:f>
              <c:strCache>
                <c:ptCount val="4"/>
                <c:pt idx="0">
                  <c:v>Perspectives from cultures around the world</c:v>
                </c:pt>
                <c:pt idx="1">
                  <c:v>Perspectives from groups underrepresented in our society</c:v>
                </c:pt>
                <c:pt idx="2">
                  <c:v>Perspectives from cultures around the world</c:v>
                </c:pt>
                <c:pt idx="3">
                  <c:v>How the ways in which I am taught and the content I learn has been influenced by processes like colonialism</c:v>
                </c:pt>
              </c:strCache>
            </c:strRef>
          </c:cat>
          <c:val>
            <c:numRef>
              <c:f>'Analysis 2023'!$M$218:$M$221</c:f>
              <c:numCache>
                <c:formatCode>0.00%</c:formatCode>
                <c:ptCount val="4"/>
                <c:pt idx="0">
                  <c:v>5.9278350515463915E-2</c:v>
                </c:pt>
                <c:pt idx="1">
                  <c:v>5.9278350515463915E-2</c:v>
                </c:pt>
                <c:pt idx="2">
                  <c:v>6.1855670103092786E-2</c:v>
                </c:pt>
                <c:pt idx="3">
                  <c:v>0.10824742268041238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92-4EE7-873C-9A500FF3DF0D}"/>
            </c:ext>
          </c:extLst>
        </c:ser>
        <c:ser>
          <c:idx val="4"/>
          <c:order val="4"/>
          <c:tx>
            <c:strRef>
              <c:f>'Analysis 2023'!$N$217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'Analysis 2023'!$A$218:$A$221</c:f>
              <c:strCache>
                <c:ptCount val="4"/>
                <c:pt idx="0">
                  <c:v>Perspectives from cultures around the world</c:v>
                </c:pt>
                <c:pt idx="1">
                  <c:v>Perspectives from groups underrepresented in our society</c:v>
                </c:pt>
                <c:pt idx="2">
                  <c:v>Perspectives from cultures around the world</c:v>
                </c:pt>
                <c:pt idx="3">
                  <c:v>How the ways in which I am taught and the content I learn has been influenced by processes like colonialism</c:v>
                </c:pt>
              </c:strCache>
            </c:strRef>
          </c:cat>
          <c:val>
            <c:numRef>
              <c:f>'Analysis 2023'!$N$218:$N$221</c:f>
              <c:numCache>
                <c:formatCode>0.00%</c:formatCode>
                <c:ptCount val="4"/>
                <c:pt idx="0">
                  <c:v>5.1546391752577319E-3</c:v>
                </c:pt>
                <c:pt idx="1">
                  <c:v>2.3195876288659795E-2</c:v>
                </c:pt>
                <c:pt idx="2">
                  <c:v>2.3195876288659795E-2</c:v>
                </c:pt>
                <c:pt idx="3">
                  <c:v>3.0927835051546393E-2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D92-4EE7-873C-9A500FF3DF0D}"/>
            </c:ext>
          </c:extLst>
        </c:ser>
        <c:ser>
          <c:idx val="5"/>
          <c:order val="5"/>
          <c:tx>
            <c:strRef>
              <c:f>'Analysis 2023'!$O$217</c:f>
              <c:strCache>
                <c:ptCount val="1"/>
                <c:pt idx="0">
                  <c:v>Don't know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'Analysis 2023'!$A$218:$A$221</c:f>
              <c:strCache>
                <c:ptCount val="4"/>
                <c:pt idx="0">
                  <c:v>Perspectives from cultures around the world</c:v>
                </c:pt>
                <c:pt idx="1">
                  <c:v>Perspectives from groups underrepresented in our society</c:v>
                </c:pt>
                <c:pt idx="2">
                  <c:v>Perspectives from cultures around the world</c:v>
                </c:pt>
                <c:pt idx="3">
                  <c:v>How the ways in which I am taught and the content I learn has been influenced by processes like colonialism</c:v>
                </c:pt>
              </c:strCache>
            </c:strRef>
          </c:cat>
          <c:val>
            <c:numRef>
              <c:f>'Analysis 2023'!$O$218:$O$221</c:f>
              <c:numCache>
                <c:formatCode>0.00%</c:formatCode>
                <c:ptCount val="4"/>
                <c:pt idx="0">
                  <c:v>2.3195876288659795E-2</c:v>
                </c:pt>
                <c:pt idx="1">
                  <c:v>4.3814432989690719E-2</c:v>
                </c:pt>
                <c:pt idx="2">
                  <c:v>4.6391752577319589E-2</c:v>
                </c:pt>
                <c:pt idx="3">
                  <c:v>6.4432989690721643E-2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92-4EE7-873C-9A500FF3D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35760864"/>
        <c:axId val="1835765440"/>
      </c:barChart>
      <c:catAx>
        <c:axId val="1835760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5765440"/>
        <c:crosses val="autoZero"/>
        <c:auto val="1"/>
        <c:lblAlgn val="ctr"/>
        <c:lblOffset val="100"/>
        <c:noMultiLvlLbl val="0"/>
      </c:catAx>
      <c:valAx>
        <c:axId val="1835765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5760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25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982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022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558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325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571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354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173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555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70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114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08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93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34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359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27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432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88AB3D2-E44A-46BA-BD93-942622B3FC84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64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43346-1121-4B5C-A21D-DB5B81CA44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DMU’s SOS Skills Survey Data </a:t>
            </a:r>
            <a:br>
              <a:rPr lang="en-GB" dirty="0"/>
            </a:br>
            <a:r>
              <a:rPr lang="en-GB" dirty="0"/>
              <a:t>2016 -2023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BEC292-804A-41A4-95AE-DEA03A8CFF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By the DMU Sustainability team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470324-0465-4B53-9361-3FED1BD79E2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2709" y="5006065"/>
            <a:ext cx="3190313" cy="137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834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E4F7D-F7D9-4BF2-89D5-8CCC38FEB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550334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en-GB" dirty="0"/>
              <a:t>Thinking of your time in education so far, which of the following issues have been covered in</a:t>
            </a:r>
            <a:r>
              <a:rPr lang="en-GB" baseline="0" dirty="0"/>
              <a:t> University</a:t>
            </a:r>
            <a:r>
              <a:rPr lang="en-GB" dirty="0"/>
              <a:t> teaching?</a:t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05C0193-F0ED-443E-B9EE-EFEE9C0F6E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3979142"/>
              </p:ext>
            </p:extLst>
          </p:nvPr>
        </p:nvGraphicFramePr>
        <p:xfrm>
          <a:off x="2139401" y="2043547"/>
          <a:ext cx="7913198" cy="4752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6261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C63B2-C6E0-4267-9A78-523D84FA1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 How important do you think the following skills and knowledge are to your future employers?</a:t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06E9AC4-3BC1-4229-9CAE-B61AF23F8B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3501063"/>
              </p:ext>
            </p:extLst>
          </p:nvPr>
        </p:nvGraphicFramePr>
        <p:xfrm>
          <a:off x="1925728" y="1746856"/>
          <a:ext cx="8340543" cy="4924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0267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6E544-16F9-4156-A17F-60F3039BD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To what extent do you agree or disagree with the following statement: “Through my time in education so far, I’ve learnt…”</a:t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507B373-08C3-42E9-B1C2-6F43E9CE2D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5418679"/>
              </p:ext>
            </p:extLst>
          </p:nvPr>
        </p:nvGraphicFramePr>
        <p:xfrm>
          <a:off x="1058334" y="2850052"/>
          <a:ext cx="10989734" cy="381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8619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265B0D-1978-470E-81F8-836F697F1D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41" y="116960"/>
            <a:ext cx="11910537" cy="66309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9F92E58-C497-4F1B-BAD6-D78657E78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6547" y="687583"/>
            <a:ext cx="8630652" cy="1325563"/>
          </a:xfrm>
        </p:spPr>
        <p:txBody>
          <a:bodyPr>
            <a:normAutofit fontScale="90000"/>
          </a:bodyPr>
          <a:lstStyle/>
          <a:p>
            <a:r>
              <a:rPr lang="en-GB" sz="3600" b="1" u="sng" dirty="0"/>
              <a:t>My</a:t>
            </a:r>
            <a:r>
              <a:rPr lang="en-GB" sz="3600" b="1" u="sng" baseline="0" dirty="0"/>
              <a:t> university / college takes action to limit negative effect it has on people and the environment</a:t>
            </a:r>
            <a:br>
              <a:rPr lang="en-GB" sz="44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5173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B608B38-2C77-4B69-ACAA-D82FAC372C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52" y="112296"/>
            <a:ext cx="11927569" cy="66254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F4FDCB-2D5B-4DEE-B221-95FB09D75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4699" y="120296"/>
            <a:ext cx="9262922" cy="1752599"/>
          </a:xfrm>
        </p:spPr>
        <p:txBody>
          <a:bodyPr>
            <a:normAutofit fontScale="90000"/>
          </a:bodyPr>
          <a:lstStyle/>
          <a:p>
            <a:r>
              <a:rPr lang="en-GB" sz="3600" b="1" u="sng" dirty="0"/>
              <a:t>My</a:t>
            </a:r>
            <a:r>
              <a:rPr lang="en-GB" sz="3600" b="1" u="sng" baseline="0" dirty="0"/>
              <a:t> students' union takes action to limit negative effect it has on people and the environment</a:t>
            </a:r>
            <a:br>
              <a:rPr lang="en-GB" sz="44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445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C8E8813-C3C9-439B-ADC5-D1E0F841B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36" y="134826"/>
            <a:ext cx="11903812" cy="66131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19F1E25-FC5B-4E27-8E77-12D6FC895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7790" y="383005"/>
            <a:ext cx="9080116" cy="1752599"/>
          </a:xfrm>
        </p:spPr>
        <p:txBody>
          <a:bodyPr>
            <a:normAutofit fontScale="90000"/>
          </a:bodyPr>
          <a:lstStyle/>
          <a:p>
            <a:r>
              <a:rPr lang="en-GB" sz="3600" b="1" u="sng" dirty="0"/>
              <a:t>Being</a:t>
            </a:r>
            <a:r>
              <a:rPr lang="en-GB" sz="3600" b="1" u="sng" baseline="0" dirty="0"/>
              <a:t> a student at my university / college encourages me to think and act to help the environment, and other people</a:t>
            </a:r>
            <a:br>
              <a:rPr lang="en-GB" sz="44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615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97B281B-3162-4795-93C3-1D288A243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10" y="137350"/>
            <a:ext cx="11892272" cy="65833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B5476D-4B41-4631-A895-314012DDE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476" y="313814"/>
            <a:ext cx="9135314" cy="1752599"/>
          </a:xfrm>
        </p:spPr>
        <p:txBody>
          <a:bodyPr>
            <a:normAutofit fontScale="90000"/>
          </a:bodyPr>
          <a:lstStyle/>
          <a:p>
            <a:r>
              <a:rPr lang="en-US" sz="3600" b="1" u="sng" dirty="0"/>
              <a:t>Sustainable</a:t>
            </a:r>
            <a:r>
              <a:rPr lang="en-US" sz="3600" b="1" u="sng" baseline="0" dirty="0"/>
              <a:t> development is something which universities / college should actively incorporate and promote</a:t>
            </a:r>
            <a:br>
              <a:rPr lang="en-US" sz="44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342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B1264D5-FAD0-4BF5-809E-8622C0547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714" y="101770"/>
            <a:ext cx="11844571" cy="66532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D13DC4-B975-4E4A-9817-CCF6520E7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5095" y="247401"/>
            <a:ext cx="8553190" cy="1752599"/>
          </a:xfrm>
        </p:spPr>
        <p:txBody>
          <a:bodyPr>
            <a:normAutofit fontScale="90000"/>
          </a:bodyPr>
          <a:lstStyle/>
          <a:p>
            <a:r>
              <a:rPr lang="en-US" sz="3600" b="1" u="sng" dirty="0"/>
              <a:t>Sustainable</a:t>
            </a:r>
            <a:r>
              <a:rPr lang="en-US" sz="3600" b="1" u="sng" baseline="0" dirty="0"/>
              <a:t> development is something which all university / college courses should actively incorporate and promote</a:t>
            </a:r>
            <a:br>
              <a:rPr lang="en-US" sz="44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826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5777205-02CF-4D06-B5EB-200501FCF3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30" y="138801"/>
            <a:ext cx="11898491" cy="65667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FEBF124-120D-4292-8F98-782C5D72D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8058" y="320842"/>
            <a:ext cx="8374812" cy="1752599"/>
          </a:xfrm>
        </p:spPr>
        <p:txBody>
          <a:bodyPr>
            <a:normAutofit fontScale="90000"/>
          </a:bodyPr>
          <a:lstStyle/>
          <a:p>
            <a:r>
              <a:rPr lang="en-US" sz="3600" b="1" u="sng" dirty="0"/>
              <a:t>Sustainable</a:t>
            </a:r>
            <a:r>
              <a:rPr lang="en-US" sz="3600" b="1" u="sng" baseline="0" dirty="0"/>
              <a:t> development is something all course tutors should be required to incorporate within their teaching</a:t>
            </a:r>
            <a:br>
              <a:rPr lang="en-US" sz="44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638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E1AD21-6B0B-43FC-B7A3-80731A7BA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241" y="147275"/>
            <a:ext cx="11781211" cy="65604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58A536-79E1-4826-910B-DF2747A3F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1776" y="147275"/>
            <a:ext cx="7941676" cy="1752599"/>
          </a:xfrm>
        </p:spPr>
        <p:txBody>
          <a:bodyPr>
            <a:normAutofit fontScale="90000"/>
          </a:bodyPr>
          <a:lstStyle/>
          <a:p>
            <a:r>
              <a:rPr lang="en-GB" sz="3600" b="1" u="sng" dirty="0"/>
              <a:t>Sustainable</a:t>
            </a:r>
            <a:r>
              <a:rPr lang="en-GB" sz="3600" b="1" u="sng" baseline="0" dirty="0"/>
              <a:t> development is something which I would like to know more about</a:t>
            </a:r>
            <a:br>
              <a:rPr lang="en-GB" sz="44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713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80D9F5-EB51-4AEE-956C-95A8B23EB7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779" y="137449"/>
            <a:ext cx="11776674" cy="64985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3DA3F5-8B94-4178-9668-9DCAE8B6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6376" y="527762"/>
            <a:ext cx="9237077" cy="1752599"/>
          </a:xfrm>
        </p:spPr>
        <p:txBody>
          <a:bodyPr>
            <a:normAutofit fontScale="90000"/>
          </a:bodyPr>
          <a:lstStyle/>
          <a:p>
            <a:r>
              <a:rPr lang="en-US" sz="3600" b="1" u="sng" dirty="0"/>
              <a:t>To</a:t>
            </a:r>
            <a:r>
              <a:rPr lang="en-US" sz="3600" b="1" u="sng" baseline="0" dirty="0"/>
              <a:t> what extent, if any, do you agree that universities / colleges should be obliged to develop student's social and environmental skills as part of their course?</a:t>
            </a:r>
            <a:br>
              <a:rPr lang="en-US" sz="44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4740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373</TotalTime>
  <Words>230</Words>
  <Application>Microsoft Office PowerPoint</Application>
  <PresentationFormat>Widescreen</PresentationFormat>
  <Paragraphs>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Corbel</vt:lpstr>
      <vt:lpstr>Parallax</vt:lpstr>
      <vt:lpstr>DMU’s SOS Skills Survey Data  2016 -2023</vt:lpstr>
      <vt:lpstr>My university / college takes action to limit negative effect it has on people and the environment </vt:lpstr>
      <vt:lpstr>My students' union takes action to limit negative effect it has on people and the environment </vt:lpstr>
      <vt:lpstr>Being a student at my university / college encourages me to think and act to help the environment, and other people </vt:lpstr>
      <vt:lpstr>Sustainable development is something which universities / college should actively incorporate and promote </vt:lpstr>
      <vt:lpstr>Sustainable development is something which all university / college courses should actively incorporate and promote </vt:lpstr>
      <vt:lpstr>Sustainable development is something all course tutors should be required to incorporate within their teaching </vt:lpstr>
      <vt:lpstr>Sustainable development is something which I would like to know more about </vt:lpstr>
      <vt:lpstr>To what extent, if any, do you agree that universities / colleges should be obliged to develop student's social and environmental skills as part of their course? </vt:lpstr>
      <vt:lpstr>Thinking of your time in education so far, which of the following issues have been covered in University teaching? </vt:lpstr>
      <vt:lpstr> How important do you think the following skills and knowledge are to your future employers? </vt:lpstr>
      <vt:lpstr>To what extent do you agree or disagree with the following statement: “Through my time in education so far, I’ve learnt…”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 Skills Survey Data 2024</dc:title>
  <dc:creator>Adam Sandy-Kyari</dc:creator>
  <cp:lastModifiedBy>Adam Sandy-Kyari</cp:lastModifiedBy>
  <cp:revision>34</cp:revision>
  <dcterms:created xsi:type="dcterms:W3CDTF">2024-12-11T16:02:19Z</dcterms:created>
  <dcterms:modified xsi:type="dcterms:W3CDTF">2025-02-14T10:51:51Z</dcterms:modified>
</cp:coreProperties>
</file>