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182880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exend Bold" panose="020B0604020202020204" charset="0"/>
      <p:regular r:id="rId7"/>
    </p:embeddedFont>
    <p:embeddedFont>
      <p:font typeface="Poppins Bold" panose="00000800000000000000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31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microsoft.com/office/2016/11/relationships/changesInfo" Target="changesInfos/changesInfo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Reeves" userId="07663f2e-06fd-4790-9874-10104a5376b5" providerId="ADAL" clId="{4FE81213-04B6-40CD-B505-B993FBCC0932}"/>
    <pc:docChg chg="delSld">
      <pc:chgData name="Andrew Reeves" userId="07663f2e-06fd-4790-9874-10104a5376b5" providerId="ADAL" clId="{4FE81213-04B6-40CD-B505-B993FBCC0932}" dt="2025-12-17T12:43:55.010" v="1" actId="47"/>
      <pc:docMkLst>
        <pc:docMk/>
      </pc:docMkLst>
      <pc:sldChg chg="del">
        <pc:chgData name="Andrew Reeves" userId="07663f2e-06fd-4790-9874-10104a5376b5" providerId="ADAL" clId="{4FE81213-04B6-40CD-B505-B993FBCC0932}" dt="2025-12-17T12:43:54.608" v="0" actId="47"/>
        <pc:sldMkLst>
          <pc:docMk/>
          <pc:sldMk cId="0" sldId="256"/>
        </pc:sldMkLst>
      </pc:sldChg>
      <pc:sldChg chg="del">
        <pc:chgData name="Andrew Reeves" userId="07663f2e-06fd-4790-9874-10104a5376b5" providerId="ADAL" clId="{4FE81213-04B6-40CD-B505-B993FBCC0932}" dt="2025-12-17T12:43:55.010" v="1" actId="47"/>
        <pc:sldMkLst>
          <pc:docMk/>
          <pc:sldMk cId="0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432086"/>
            <a:ext cx="18288000" cy="2098125"/>
            <a:chOff x="0" y="0"/>
            <a:chExt cx="6034998" cy="692377"/>
          </a:xfrm>
        </p:grpSpPr>
        <p:sp>
          <p:nvSpPr>
            <p:cNvPr id="3" name="Freeform 3" descr="Dark blue rectangle shape"/>
            <p:cNvSpPr/>
            <p:nvPr/>
          </p:nvSpPr>
          <p:spPr>
            <a:xfrm>
              <a:off x="0" y="0"/>
              <a:ext cx="6034998" cy="692377"/>
            </a:xfrm>
            <a:custGeom>
              <a:avLst/>
              <a:gdLst/>
              <a:ahLst/>
              <a:cxnLst/>
              <a:rect l="l" t="t" r="r" b="b"/>
              <a:pathLst>
                <a:path w="6034998" h="692377">
                  <a:moveTo>
                    <a:pt x="0" y="0"/>
                  </a:moveTo>
                  <a:lnTo>
                    <a:pt x="6034998" y="0"/>
                  </a:lnTo>
                  <a:lnTo>
                    <a:pt x="6034998" y="692377"/>
                  </a:lnTo>
                  <a:lnTo>
                    <a:pt x="0" y="692377"/>
                  </a:lnTo>
                  <a:close/>
                </a:path>
              </a:pathLst>
            </a:custGeom>
            <a:solidFill>
              <a:srgbClr val="10686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6034998" cy="740002"/>
            </a:xfrm>
            <a:prstGeom prst="rect">
              <a:avLst/>
            </a:prstGeom>
          </p:spPr>
          <p:txBody>
            <a:bodyPr lIns="36490" tIns="36490" rIns="36490" bIns="36490" rtlCol="0" anchor="ctr"/>
            <a:lstStyle/>
            <a:p>
              <a:pPr algn="ctr">
                <a:lnSpc>
                  <a:spcPts val="221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94428" y="2347245"/>
            <a:ext cx="8749790" cy="3214449"/>
            <a:chOff x="0" y="0"/>
            <a:chExt cx="11666386" cy="42859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666386" cy="4285932"/>
            </a:xfrm>
            <a:custGeom>
              <a:avLst/>
              <a:gdLst/>
              <a:ahLst/>
              <a:cxnLst/>
              <a:rect l="l" t="t" r="r" b="b"/>
              <a:pathLst>
                <a:path w="11666386" h="4285932">
                  <a:moveTo>
                    <a:pt x="0" y="0"/>
                  </a:moveTo>
                  <a:lnTo>
                    <a:pt x="11666386" y="0"/>
                  </a:lnTo>
                  <a:lnTo>
                    <a:pt x="11666386" y="4285932"/>
                  </a:lnTo>
                  <a:lnTo>
                    <a:pt x="0" y="42859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6172" b="-6172"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439691" y="797040"/>
              <a:ext cx="10865071" cy="25337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592"/>
                </a:lnSpc>
              </a:pPr>
              <a:r>
                <a:rPr lang="en-US" sz="5423" b="1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Green Skills for </a:t>
              </a:r>
            </a:p>
            <a:p>
              <a:pPr algn="ctr">
                <a:lnSpc>
                  <a:spcPts val="7592"/>
                </a:lnSpc>
                <a:spcBef>
                  <a:spcPct val="0"/>
                </a:spcBef>
              </a:pPr>
              <a:r>
                <a:rPr lang="en-US" sz="5423" b="1" dirty="0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Green Jobs Workshops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815345" y="-789193"/>
            <a:ext cx="4909773" cy="4450914"/>
            <a:chOff x="0" y="0"/>
            <a:chExt cx="896594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96594" cy="812800"/>
            </a:xfrm>
            <a:custGeom>
              <a:avLst/>
              <a:gdLst/>
              <a:ahLst/>
              <a:cxnLst/>
              <a:rect l="l" t="t" r="r" b="b"/>
              <a:pathLst>
                <a:path w="896594" h="812800">
                  <a:moveTo>
                    <a:pt x="448297" y="0"/>
                  </a:moveTo>
                  <a:cubicBezTo>
                    <a:pt x="200709" y="0"/>
                    <a:pt x="0" y="181951"/>
                    <a:pt x="0" y="406400"/>
                  </a:cubicBezTo>
                  <a:cubicBezTo>
                    <a:pt x="0" y="630849"/>
                    <a:pt x="200709" y="812800"/>
                    <a:pt x="448297" y="812800"/>
                  </a:cubicBezTo>
                  <a:cubicBezTo>
                    <a:pt x="695885" y="812800"/>
                    <a:pt x="896594" y="630849"/>
                    <a:pt x="896594" y="406400"/>
                  </a:cubicBezTo>
                  <a:cubicBezTo>
                    <a:pt x="896594" y="181951"/>
                    <a:pt x="695885" y="0"/>
                    <a:pt x="448297" y="0"/>
                  </a:cubicBezTo>
                  <a:close/>
                </a:path>
              </a:pathLst>
            </a:custGeom>
            <a:blipFill>
              <a:blip r:embed="rId4"/>
              <a:stretch>
                <a:fillRect l="-10436" r="-10436"/>
              </a:stretch>
            </a:blipFill>
            <a:ln w="85725" cap="sq">
              <a:solidFill>
                <a:srgbClr val="4C297C"/>
              </a:solidFill>
              <a:prstDash val="solid"/>
              <a:miter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14675061" y="-315068"/>
            <a:ext cx="4446197" cy="3976789"/>
            <a:chOff x="0" y="0"/>
            <a:chExt cx="908741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08741" cy="812800"/>
            </a:xfrm>
            <a:custGeom>
              <a:avLst/>
              <a:gdLst/>
              <a:ahLst/>
              <a:cxnLst/>
              <a:rect l="l" t="t" r="r" b="b"/>
              <a:pathLst>
                <a:path w="908741" h="812800">
                  <a:moveTo>
                    <a:pt x="454370" y="0"/>
                  </a:moveTo>
                  <a:cubicBezTo>
                    <a:pt x="203428" y="0"/>
                    <a:pt x="0" y="181951"/>
                    <a:pt x="0" y="406400"/>
                  </a:cubicBezTo>
                  <a:cubicBezTo>
                    <a:pt x="0" y="630849"/>
                    <a:pt x="203428" y="812800"/>
                    <a:pt x="454370" y="812800"/>
                  </a:cubicBezTo>
                  <a:cubicBezTo>
                    <a:pt x="705312" y="812800"/>
                    <a:pt x="908741" y="630849"/>
                    <a:pt x="908741" y="406400"/>
                  </a:cubicBezTo>
                  <a:cubicBezTo>
                    <a:pt x="908741" y="181951"/>
                    <a:pt x="705312" y="0"/>
                    <a:pt x="454370" y="0"/>
                  </a:cubicBezTo>
                  <a:close/>
                </a:path>
              </a:pathLst>
            </a:custGeom>
            <a:blipFill>
              <a:blip r:embed="rId5"/>
              <a:stretch>
                <a:fillRect l="-77333" t="-3987" r="-11516"/>
              </a:stretch>
            </a:blipFill>
            <a:ln w="95250" cap="sq">
              <a:solidFill>
                <a:srgbClr val="4C297C"/>
              </a:solidFill>
              <a:prstDash val="solid"/>
              <a:miter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12326162" y="4413217"/>
            <a:ext cx="7254653" cy="7024499"/>
            <a:chOff x="0" y="0"/>
            <a:chExt cx="845304" cy="8184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45304" cy="818487"/>
            </a:xfrm>
            <a:custGeom>
              <a:avLst/>
              <a:gdLst/>
              <a:ahLst/>
              <a:cxnLst/>
              <a:rect l="l" t="t" r="r" b="b"/>
              <a:pathLst>
                <a:path w="845304" h="818487">
                  <a:moveTo>
                    <a:pt x="422652" y="0"/>
                  </a:moveTo>
                  <a:cubicBezTo>
                    <a:pt x="189228" y="0"/>
                    <a:pt x="0" y="183225"/>
                    <a:pt x="0" y="409244"/>
                  </a:cubicBezTo>
                  <a:cubicBezTo>
                    <a:pt x="0" y="635262"/>
                    <a:pt x="189228" y="818487"/>
                    <a:pt x="422652" y="818487"/>
                  </a:cubicBezTo>
                  <a:cubicBezTo>
                    <a:pt x="656077" y="818487"/>
                    <a:pt x="845304" y="635262"/>
                    <a:pt x="845304" y="409244"/>
                  </a:cubicBezTo>
                  <a:cubicBezTo>
                    <a:pt x="845304" y="183225"/>
                    <a:pt x="656077" y="0"/>
                    <a:pt x="422652" y="0"/>
                  </a:cubicBezTo>
                  <a:close/>
                </a:path>
              </a:pathLst>
            </a:custGeom>
            <a:solidFill>
              <a:srgbClr val="4C297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9247" y="29108"/>
              <a:ext cx="686810" cy="712646"/>
            </a:xfrm>
            <a:prstGeom prst="rect">
              <a:avLst/>
            </a:prstGeom>
          </p:spPr>
          <p:txBody>
            <a:bodyPr lIns="65024" tIns="65024" rIns="65024" bIns="65024" rtlCol="0" anchor="ctr"/>
            <a:lstStyle/>
            <a:p>
              <a:pPr algn="ctr">
                <a:lnSpc>
                  <a:spcPts val="263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08825" y="9481148"/>
            <a:ext cx="5938236" cy="616092"/>
          </a:xfrm>
          <a:custGeom>
            <a:avLst/>
            <a:gdLst/>
            <a:ahLst/>
            <a:cxnLst/>
            <a:rect l="l" t="t" r="r" b="b"/>
            <a:pathLst>
              <a:path w="5938236" h="616092">
                <a:moveTo>
                  <a:pt x="0" y="0"/>
                </a:moveTo>
                <a:lnTo>
                  <a:pt x="5938235" y="0"/>
                </a:lnTo>
                <a:lnTo>
                  <a:pt x="5938235" y="616092"/>
                </a:lnTo>
                <a:lnTo>
                  <a:pt x="0" y="6160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643734" y="9045522"/>
            <a:ext cx="1782986" cy="830557"/>
          </a:xfrm>
          <a:custGeom>
            <a:avLst/>
            <a:gdLst/>
            <a:ahLst/>
            <a:cxnLst/>
            <a:rect l="l" t="t" r="r" b="b"/>
            <a:pathLst>
              <a:path w="1782986" h="830557">
                <a:moveTo>
                  <a:pt x="0" y="0"/>
                </a:moveTo>
                <a:lnTo>
                  <a:pt x="1782986" y="0"/>
                </a:lnTo>
                <a:lnTo>
                  <a:pt x="1782986" y="830556"/>
                </a:lnTo>
                <a:lnTo>
                  <a:pt x="0" y="8305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207" b="-3480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88587" y="9065870"/>
            <a:ext cx="2900973" cy="830557"/>
          </a:xfrm>
          <a:custGeom>
            <a:avLst/>
            <a:gdLst/>
            <a:ahLst/>
            <a:cxnLst/>
            <a:rect l="l" t="t" r="r" b="b"/>
            <a:pathLst>
              <a:path w="2900973" h="830557">
                <a:moveTo>
                  <a:pt x="0" y="0"/>
                </a:moveTo>
                <a:lnTo>
                  <a:pt x="2900972" y="0"/>
                </a:lnTo>
                <a:lnTo>
                  <a:pt x="2900972" y="830557"/>
                </a:lnTo>
                <a:lnTo>
                  <a:pt x="0" y="8305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089" b="-9984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957268" y="8978616"/>
            <a:ext cx="3016469" cy="924315"/>
          </a:xfrm>
          <a:custGeom>
            <a:avLst/>
            <a:gdLst/>
            <a:ahLst/>
            <a:cxnLst/>
            <a:rect l="l" t="t" r="r" b="b"/>
            <a:pathLst>
              <a:path w="3016469" h="924315">
                <a:moveTo>
                  <a:pt x="0" y="0"/>
                </a:moveTo>
                <a:lnTo>
                  <a:pt x="3016469" y="0"/>
                </a:lnTo>
                <a:lnTo>
                  <a:pt x="3016469" y="924315"/>
                </a:lnTo>
                <a:lnTo>
                  <a:pt x="0" y="92431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84814" y="5480131"/>
            <a:ext cx="4989735" cy="2457396"/>
            <a:chOff x="0" y="0"/>
            <a:chExt cx="2016961" cy="99333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16961" cy="993334"/>
            </a:xfrm>
            <a:custGeom>
              <a:avLst/>
              <a:gdLst/>
              <a:ahLst/>
              <a:cxnLst/>
              <a:rect l="l" t="t" r="r" b="b"/>
              <a:pathLst>
                <a:path w="2016961" h="993334">
                  <a:moveTo>
                    <a:pt x="0" y="0"/>
                  </a:moveTo>
                  <a:lnTo>
                    <a:pt x="2016961" y="0"/>
                  </a:lnTo>
                  <a:lnTo>
                    <a:pt x="2016961" y="993334"/>
                  </a:lnTo>
                  <a:lnTo>
                    <a:pt x="0" y="993334"/>
                  </a:lnTo>
                  <a:close/>
                </a:path>
              </a:pathLst>
            </a:custGeom>
            <a:solidFill>
              <a:srgbClr val="DB2024"/>
            </a:solidFill>
            <a:ln w="28575" cap="sq">
              <a:solidFill>
                <a:srgbClr val="1D0E07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2016961" cy="1021909"/>
            </a:xfrm>
            <a:prstGeom prst="rect">
              <a:avLst/>
            </a:prstGeom>
          </p:spPr>
          <p:txBody>
            <a:bodyPr lIns="22589" tIns="22589" rIns="22589" bIns="22589" rtlCol="0" anchor="ctr"/>
            <a:lstStyle/>
            <a:p>
              <a:pPr algn="ctr">
                <a:lnSpc>
                  <a:spcPts val="2051"/>
                </a:lnSpc>
              </a:pPr>
              <a:endParaRPr/>
            </a:p>
            <a:p>
              <a:pPr algn="ctr">
                <a:lnSpc>
                  <a:spcPts val="2051"/>
                </a:lnSpc>
              </a:pPr>
              <a:endParaRPr/>
            </a:p>
            <a:p>
              <a:pPr algn="ctr">
                <a:lnSpc>
                  <a:spcPts val="2051"/>
                </a:lnSpc>
              </a:pPr>
              <a:endParaRPr/>
            </a:p>
            <a:p>
              <a:pPr algn="ctr">
                <a:lnSpc>
                  <a:spcPts val="2051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3487400" y="8214118"/>
            <a:ext cx="4636141" cy="1028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b="1" dirty="0">
                <a:solidFill>
                  <a:srgbClr val="FFFFFF"/>
                </a:solidFill>
                <a:latin typeface="Lexend Bold"/>
                <a:ea typeface="Lexend Bold"/>
                <a:cs typeface="Lexend Bold"/>
                <a:sym typeface="Lexend Bold"/>
              </a:rPr>
              <a:t>£15 voucher for students participating!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509463" y="5652525"/>
            <a:ext cx="6481784" cy="1961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 dirty="0">
                <a:solidFill>
                  <a:srgbClr val="4C297C"/>
                </a:solidFill>
                <a:latin typeface="Lexend Bold"/>
                <a:ea typeface="Lexend Bold"/>
                <a:cs typeface="Lexend Bold"/>
                <a:sym typeface="Lexend Bold"/>
              </a:rPr>
              <a:t>Join students, staff, and local employers to explore the future of green skills in UK Higher Education in a research workshop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CE55413-7E9B-456C-A174-18DE401F6F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93572" y="3980112"/>
            <a:ext cx="3934677" cy="3961203"/>
          </a:xfrm>
          <a:prstGeom prst="rect">
            <a:avLst/>
          </a:prstGeom>
        </p:spPr>
      </p:pic>
      <p:sp>
        <p:nvSpPr>
          <p:cNvPr id="36" name="TextBox 17">
            <a:extLst>
              <a:ext uri="{FF2B5EF4-FFF2-40B4-BE49-F238E27FC236}">
                <a16:creationId xmlns:a16="http://schemas.microsoft.com/office/drawing/2014/main" id="{992C3EC1-3856-4BAC-8500-98A54F278962}"/>
              </a:ext>
            </a:extLst>
          </p:cNvPr>
          <p:cNvSpPr txBox="1"/>
          <p:nvPr/>
        </p:nvSpPr>
        <p:spPr>
          <a:xfrm>
            <a:off x="191336" y="5706013"/>
            <a:ext cx="4773597" cy="1913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9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Weds 21</a:t>
            </a:r>
            <a:r>
              <a:rPr lang="en-US" sz="2400" b="1" baseline="30000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st</a:t>
            </a:r>
            <a:r>
              <a:rPr lang="en-US" sz="24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 January  (2-4pm, online)</a:t>
            </a:r>
            <a:endParaRPr lang="en-US" sz="600" b="1" dirty="0">
              <a:solidFill>
                <a:schemeClr val="bg1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2979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OR</a:t>
            </a:r>
          </a:p>
          <a:p>
            <a:pPr algn="ctr">
              <a:lnSpc>
                <a:spcPts val="2979"/>
              </a:lnSpc>
              <a:spcBef>
                <a:spcPct val="0"/>
              </a:spcBef>
            </a:pPr>
            <a:r>
              <a:rPr lang="en-US" sz="24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Weds 4</a:t>
            </a:r>
            <a:r>
              <a:rPr lang="en-US" sz="2400" b="1" baseline="30000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Poppins Bold"/>
                <a:ea typeface="Poppins Bold"/>
                <a:cs typeface="Poppins Bold"/>
                <a:sym typeface="Poppins Bold"/>
              </a:rPr>
              <a:t> February (10am-12pm, hybrid at DMU)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C2E955C-0A45-4504-8A89-B39E5612D8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42" y="9065870"/>
            <a:ext cx="1792418" cy="835227"/>
          </a:xfrm>
          <a:prstGeom prst="rect">
            <a:avLst/>
          </a:prstGeom>
        </p:spPr>
      </p:pic>
      <p:sp>
        <p:nvSpPr>
          <p:cNvPr id="38" name="TextBox 17">
            <a:extLst>
              <a:ext uri="{FF2B5EF4-FFF2-40B4-BE49-F238E27FC236}">
                <a16:creationId xmlns:a16="http://schemas.microsoft.com/office/drawing/2014/main" id="{5733DEF0-945E-442B-A585-E7235F08E569}"/>
              </a:ext>
            </a:extLst>
          </p:cNvPr>
          <p:cNvSpPr txBox="1"/>
          <p:nvPr/>
        </p:nvSpPr>
        <p:spPr>
          <a:xfrm>
            <a:off x="13487400" y="3602311"/>
            <a:ext cx="1581002" cy="374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9"/>
              </a:lnSpc>
              <a:spcBef>
                <a:spcPct val="0"/>
              </a:spcBef>
            </a:pPr>
            <a:r>
              <a:rPr lang="en-US" sz="2400" b="1" dirty="0">
                <a:latin typeface="Poppins Bold"/>
                <a:ea typeface="Poppins Bold"/>
                <a:cs typeface="Poppins Bold"/>
                <a:sym typeface="Poppins Bold"/>
              </a:rPr>
              <a:t>Sign Up: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58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Poppins Bold</vt:lpstr>
      <vt:lpstr>Arial</vt:lpstr>
      <vt:lpstr>Calibri</vt:lpstr>
      <vt:lpstr>Lexend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Student promo materials</dc:title>
  <dc:creator>Andrew Reeves</dc:creator>
  <cp:lastModifiedBy>Andrew Reeves</cp:lastModifiedBy>
  <cp:revision>5</cp:revision>
  <dcterms:created xsi:type="dcterms:W3CDTF">2006-08-16T00:00:00Z</dcterms:created>
  <dcterms:modified xsi:type="dcterms:W3CDTF">2025-12-17T12:43:57Z</dcterms:modified>
  <dc:identifier>DAG2zSaE4sk</dc:identifier>
</cp:coreProperties>
</file>